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6" r:id="rId2"/>
    <p:sldId id="267" r:id="rId3"/>
    <p:sldId id="259" r:id="rId4"/>
    <p:sldId id="269" r:id="rId5"/>
    <p:sldId id="264" r:id="rId6"/>
    <p:sldId id="278" r:id="rId7"/>
    <p:sldId id="271" r:id="rId8"/>
    <p:sldId id="272" r:id="rId9"/>
    <p:sldId id="273" r:id="rId10"/>
    <p:sldId id="280" r:id="rId11"/>
    <p:sldId id="279" r:id="rId12"/>
    <p:sldId id="276" r:id="rId13"/>
    <p:sldId id="27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F5FC"/>
    <a:srgbClr val="D4F0FC"/>
    <a:srgbClr val="C5E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5809"/>
  </p:normalViewPr>
  <p:slideViewPr>
    <p:cSldViewPr snapToGrid="0">
      <p:cViewPr varScale="1">
        <p:scale>
          <a:sx n="79" d="100"/>
          <a:sy n="79" d="100"/>
        </p:scale>
        <p:origin x="1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92272-9DB7-C14D-8850-B48A0338E8B1}" type="datetimeFigureOut">
              <a:rPr lang="en-US" smtClean="0"/>
              <a:t>9/16/23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95398-7366-AF42-BA9A-C9B1D69C92FD}" type="slidenum">
              <a:rPr lang="en-US" smtClean="0"/>
              <a:t>‹#›</a:t>
            </a:fld>
            <a:endParaRPr lang="en-US"/>
          </a:p>
        </p:txBody>
      </p:sp>
    </p:spTree>
    <p:extLst>
      <p:ext uri="{BB962C8B-B14F-4D97-AF65-F5344CB8AC3E}">
        <p14:creationId xmlns:p14="http://schemas.microsoft.com/office/powerpoint/2010/main" val="142488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The Gathering is a leader in the gaming industry earning over one billion dollars each year, and today we’re going to be looking at how machine learning and text mining could be used to help the game development process for this </a:t>
            </a:r>
            <a:r>
              <a:rPr lang="en-US"/>
              <a:t>worldwide phenomenon.</a:t>
            </a:r>
            <a:endParaRPr lang="en-US" dirty="0"/>
          </a:p>
        </p:txBody>
      </p:sp>
      <p:sp>
        <p:nvSpPr>
          <p:cNvPr id="4" name="Slide Number Placeholder 3"/>
          <p:cNvSpPr>
            <a:spLocks noGrp="1"/>
          </p:cNvSpPr>
          <p:nvPr>
            <p:ph type="sldNum" sz="quarter" idx="5"/>
          </p:nvPr>
        </p:nvSpPr>
        <p:spPr/>
        <p:txBody>
          <a:bodyPr/>
          <a:lstStyle/>
          <a:p>
            <a:fld id="{98195398-7366-AF42-BA9A-C9B1D69C92FD}" type="slidenum">
              <a:rPr lang="en-US" smtClean="0"/>
              <a:t>1</a:t>
            </a:fld>
            <a:endParaRPr lang="en-US"/>
          </a:p>
        </p:txBody>
      </p:sp>
    </p:spTree>
    <p:extLst>
      <p:ext uri="{BB962C8B-B14F-4D97-AF65-F5344CB8AC3E}">
        <p14:creationId xmlns:p14="http://schemas.microsoft.com/office/powerpoint/2010/main" val="2618369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topic modeling analysis, it was found that each color has unique characters and storylines that often live in separate planes (Magic’s version of continents or worlds). For example, the white cards are based around a theocratic society with leaders acting as crusaders and the blue cards are based on wizards experimenting with new types of power and knowledge. The different colors often come into conflict with one another and when they do, giant storylines spanning multiple years of card releases are created. These stories such up in multiple colors like is the case of the topic, </a:t>
            </a:r>
            <a:r>
              <a:rPr lang="en-US" dirty="0" err="1"/>
              <a:t>Weatherlight</a:t>
            </a:r>
            <a:r>
              <a:rPr lang="en-US" dirty="0"/>
              <a:t> Saga. </a:t>
            </a:r>
          </a:p>
          <a:p>
            <a:endParaRPr lang="en-US" dirty="0"/>
          </a:p>
          <a:p>
            <a:r>
              <a:rPr lang="en-US" dirty="0"/>
              <a:t>These results show that careful world-building and player immersion is a core tenant of the Magic game design. By identifying the main storylines of the past, developers can connect these events to new adventures in a consistent manner.</a:t>
            </a:r>
          </a:p>
        </p:txBody>
      </p:sp>
      <p:sp>
        <p:nvSpPr>
          <p:cNvPr id="4" name="Slide Number Placeholder 3"/>
          <p:cNvSpPr>
            <a:spLocks noGrp="1"/>
          </p:cNvSpPr>
          <p:nvPr>
            <p:ph type="sldNum" sz="quarter" idx="5"/>
          </p:nvPr>
        </p:nvSpPr>
        <p:spPr/>
        <p:txBody>
          <a:bodyPr/>
          <a:lstStyle/>
          <a:p>
            <a:fld id="{98195398-7366-AF42-BA9A-C9B1D69C92FD}" type="slidenum">
              <a:rPr lang="en-US" smtClean="0"/>
              <a:t>10</a:t>
            </a:fld>
            <a:endParaRPr lang="en-US"/>
          </a:p>
        </p:txBody>
      </p:sp>
    </p:spTree>
    <p:extLst>
      <p:ext uri="{BB962C8B-B14F-4D97-AF65-F5344CB8AC3E}">
        <p14:creationId xmlns:p14="http://schemas.microsoft.com/office/powerpoint/2010/main" val="209787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VADER sentiment analysis returns scores of -1 to 1, where -1 is the most negative and 1 is the most positive. Scores between negative 0.05 and 0.05 are considered neutral. This analysis showed that all the colors are or are close to neutral on average, while each having very positive and very negative individual cards. </a:t>
            </a:r>
          </a:p>
          <a:p>
            <a:endParaRPr lang="en-US" dirty="0"/>
          </a:p>
          <a:p>
            <a:r>
              <a:rPr lang="en-US" dirty="0"/>
              <a:t>By having no good or bad colors, every color can appeal in some way to every player. Color would not be favored because someone doesn’t want to play as the “bad guys” for example. It also reflects the “realistic” fantasy world the game developers have created where there are good and bad events in every society.</a:t>
            </a:r>
          </a:p>
          <a:p>
            <a:endParaRPr lang="en-US" dirty="0"/>
          </a:p>
          <a:p>
            <a:r>
              <a:rPr lang="en-US" dirty="0"/>
              <a:t>This analysis does have its shortcomings, however. This model assigns scored based on a word-by-word evaluation so sometimes negation or context is missed. Looking at the right card, Angel of Renewal, it states there will be ‘no more fear’. We understand to read this as a good thing, but the model scores it negatively because of the presence of the words “no” and “fear” considered individually.</a:t>
            </a:r>
          </a:p>
        </p:txBody>
      </p:sp>
      <p:sp>
        <p:nvSpPr>
          <p:cNvPr id="4" name="Slide Number Placeholder 3"/>
          <p:cNvSpPr>
            <a:spLocks noGrp="1"/>
          </p:cNvSpPr>
          <p:nvPr>
            <p:ph type="sldNum" sz="quarter" idx="5"/>
          </p:nvPr>
        </p:nvSpPr>
        <p:spPr/>
        <p:txBody>
          <a:bodyPr/>
          <a:lstStyle/>
          <a:p>
            <a:fld id="{98195398-7366-AF42-BA9A-C9B1D69C92FD}" type="slidenum">
              <a:rPr lang="en-US" smtClean="0"/>
              <a:t>11</a:t>
            </a:fld>
            <a:endParaRPr lang="en-US"/>
          </a:p>
        </p:txBody>
      </p:sp>
    </p:spTree>
    <p:extLst>
      <p:ext uri="{BB962C8B-B14F-4D97-AF65-F5344CB8AC3E}">
        <p14:creationId xmlns:p14="http://schemas.microsoft.com/office/powerpoint/2010/main" val="120391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analysis showed that while performing a five class classification is difficult that it can be done with the colors of Magic cards using just their text by using SVM models. </a:t>
            </a:r>
          </a:p>
          <a:p>
            <a:endParaRPr lang="en-US" dirty="0"/>
          </a:p>
          <a:p>
            <a:r>
              <a:rPr lang="en-US" dirty="0"/>
              <a:t>Flavor texts should continue to be written to match the color of card to ensure the Magic world stays consistent and realistic.</a:t>
            </a:r>
          </a:p>
          <a:p>
            <a:endParaRPr lang="en-US" dirty="0"/>
          </a:p>
          <a:p>
            <a:r>
              <a:rPr lang="en-US" dirty="0"/>
              <a:t>Each color also has a balanced sentiment, which makes every color approachable from a design standpoint to a wide range of players.</a:t>
            </a:r>
          </a:p>
        </p:txBody>
      </p:sp>
      <p:sp>
        <p:nvSpPr>
          <p:cNvPr id="4" name="Slide Number Placeholder 3"/>
          <p:cNvSpPr>
            <a:spLocks noGrp="1"/>
          </p:cNvSpPr>
          <p:nvPr>
            <p:ph type="sldNum" sz="quarter" idx="5"/>
          </p:nvPr>
        </p:nvSpPr>
        <p:spPr/>
        <p:txBody>
          <a:bodyPr/>
          <a:lstStyle/>
          <a:p>
            <a:fld id="{98195398-7366-AF42-BA9A-C9B1D69C92FD}" type="slidenum">
              <a:rPr lang="en-US" smtClean="0"/>
              <a:t>12</a:t>
            </a:fld>
            <a:endParaRPr lang="en-US"/>
          </a:p>
        </p:txBody>
      </p:sp>
    </p:spTree>
    <p:extLst>
      <p:ext uri="{BB962C8B-B14F-4D97-AF65-F5344CB8AC3E}">
        <p14:creationId xmlns:p14="http://schemas.microsoft.com/office/powerpoint/2010/main" val="734338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this analysis, it would be interested to run more experiments where different words are removed. Since this made the models more accurate, with a lot more time, a very optimized list of stop words could be created that might push the models into the 70% accuracy range or higher.</a:t>
            </a:r>
          </a:p>
          <a:p>
            <a:endParaRPr lang="en-US" dirty="0"/>
          </a:p>
          <a:p>
            <a:r>
              <a:rPr lang="en-US" dirty="0"/>
              <a:t>Making head to head models that do a two class classification between each of the two colors would also be interested. These could be used to “break the tie” in situations where a game developer thinks a card should be one color, but the main multi-class model predicts it differently.</a:t>
            </a:r>
          </a:p>
          <a:p>
            <a:endParaRPr lang="en-US" dirty="0"/>
          </a:p>
          <a:p>
            <a:r>
              <a:rPr lang="en-US" dirty="0"/>
              <a:t>Testing the model using unreleased cards as they are in development, such as with the upcoming multiverse expansions, would be very interesting. Here we could see if the model is able to actually do the job it was intended for or if there would be a big difference in accuracy. </a:t>
            </a:r>
          </a:p>
          <a:p>
            <a:endParaRPr lang="en-US" dirty="0"/>
          </a:p>
          <a:p>
            <a:r>
              <a:rPr lang="en-US" dirty="0"/>
              <a:t>Lastly, separating the cards into spans of several years and running new LDA topic modeling analyses could be used to identify different eras of history in the lore of Magic and show how stories have evolved over the last 30 years.</a:t>
            </a:r>
          </a:p>
        </p:txBody>
      </p:sp>
      <p:sp>
        <p:nvSpPr>
          <p:cNvPr id="4" name="Slide Number Placeholder 3"/>
          <p:cNvSpPr>
            <a:spLocks noGrp="1"/>
          </p:cNvSpPr>
          <p:nvPr>
            <p:ph type="sldNum" sz="quarter" idx="5"/>
          </p:nvPr>
        </p:nvSpPr>
        <p:spPr/>
        <p:txBody>
          <a:bodyPr/>
          <a:lstStyle/>
          <a:p>
            <a:fld id="{98195398-7366-AF42-BA9A-C9B1D69C92FD}" type="slidenum">
              <a:rPr lang="en-US" smtClean="0"/>
              <a:t>13</a:t>
            </a:fld>
            <a:endParaRPr lang="en-US"/>
          </a:p>
        </p:txBody>
      </p:sp>
    </p:spTree>
    <p:extLst>
      <p:ext uri="{BB962C8B-B14F-4D97-AF65-F5344CB8AC3E}">
        <p14:creationId xmlns:p14="http://schemas.microsoft.com/office/powerpoint/2010/main" val="35447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I’ll be happy to answer any questions now.</a:t>
            </a:r>
          </a:p>
        </p:txBody>
      </p:sp>
      <p:sp>
        <p:nvSpPr>
          <p:cNvPr id="4" name="Slide Number Placeholder 3"/>
          <p:cNvSpPr>
            <a:spLocks noGrp="1"/>
          </p:cNvSpPr>
          <p:nvPr>
            <p:ph type="sldNum" sz="quarter" idx="5"/>
          </p:nvPr>
        </p:nvSpPr>
        <p:spPr/>
        <p:txBody>
          <a:bodyPr/>
          <a:lstStyle/>
          <a:p>
            <a:fld id="{98195398-7366-AF42-BA9A-C9B1D69C92FD}" type="slidenum">
              <a:rPr lang="en-US" smtClean="0"/>
              <a:t>14</a:t>
            </a:fld>
            <a:endParaRPr lang="en-US"/>
          </a:p>
        </p:txBody>
      </p:sp>
    </p:spTree>
    <p:extLst>
      <p:ext uri="{BB962C8B-B14F-4D97-AF65-F5344CB8AC3E}">
        <p14:creationId xmlns:p14="http://schemas.microsoft.com/office/powerpoint/2010/main" val="340384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start with some background on Magic and the state of the game today, followed by the goals of the analysis. Then we’ll look at the results of that analysis before discussing the important takeaways and potential next steps.</a:t>
            </a:r>
          </a:p>
        </p:txBody>
      </p:sp>
      <p:sp>
        <p:nvSpPr>
          <p:cNvPr id="4" name="Slide Number Placeholder 3"/>
          <p:cNvSpPr>
            <a:spLocks noGrp="1"/>
          </p:cNvSpPr>
          <p:nvPr>
            <p:ph type="sldNum" sz="quarter" idx="5"/>
          </p:nvPr>
        </p:nvSpPr>
        <p:spPr/>
        <p:txBody>
          <a:bodyPr/>
          <a:lstStyle/>
          <a:p>
            <a:fld id="{98195398-7366-AF42-BA9A-C9B1D69C92FD}" type="slidenum">
              <a:rPr lang="en-US" smtClean="0"/>
              <a:t>2</a:t>
            </a:fld>
            <a:endParaRPr lang="en-US"/>
          </a:p>
        </p:txBody>
      </p:sp>
    </p:spTree>
    <p:extLst>
      <p:ext uri="{BB962C8B-B14F-4D97-AF65-F5344CB8AC3E}">
        <p14:creationId xmlns:p14="http://schemas.microsoft.com/office/powerpoint/2010/main" val="297883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the Gathering was created by Richard Garfield when he was tasked with creating a fun game that people could play at conventions by Peter </a:t>
            </a:r>
            <a:r>
              <a:rPr lang="en-US" dirty="0" err="1"/>
              <a:t>Adkison</a:t>
            </a:r>
            <a:r>
              <a:rPr lang="en-US" dirty="0"/>
              <a:t>, the owner of the up and coming gaming company Wizards of the Coast. The game was based on an idea that Garfield had for a long time where five different types of magical powers were used. He created the concept of players acting as wizards and using cards to cast spells or summon creatures that would fight against one another. The game went through several iterations during a two year development period before debuting at the Origins Game Fair in 1993. </a:t>
            </a:r>
          </a:p>
          <a:p>
            <a:endParaRPr lang="en-US" dirty="0"/>
          </a:p>
          <a:p>
            <a:r>
              <a:rPr lang="en-US" dirty="0"/>
              <a:t>Magic involves each player constructing a deck from cards they have collected that are centered around one or more colors of mana, or magic power. Those colors, red, blue, black, green, and white allow each player to play only certain types of cards with certain abilities. No one color will have access to all the abilities present in the game. Players usually start with 20 life points each and battle one another until someone runs out of life points. This game was an immediate smash hit and the first printing of 2.5 million cards sold out right away.</a:t>
            </a:r>
          </a:p>
        </p:txBody>
      </p:sp>
      <p:sp>
        <p:nvSpPr>
          <p:cNvPr id="4" name="Slide Number Placeholder 3"/>
          <p:cNvSpPr>
            <a:spLocks noGrp="1"/>
          </p:cNvSpPr>
          <p:nvPr>
            <p:ph type="sldNum" sz="quarter" idx="5"/>
          </p:nvPr>
        </p:nvSpPr>
        <p:spPr/>
        <p:txBody>
          <a:bodyPr/>
          <a:lstStyle/>
          <a:p>
            <a:fld id="{98195398-7366-AF42-BA9A-C9B1D69C92FD}" type="slidenum">
              <a:rPr lang="en-US" smtClean="0"/>
              <a:t>3</a:t>
            </a:fld>
            <a:endParaRPr lang="en-US"/>
          </a:p>
        </p:txBody>
      </p:sp>
    </p:spTree>
    <p:extLst>
      <p:ext uri="{BB962C8B-B14F-4D97-AF65-F5344CB8AC3E}">
        <p14:creationId xmlns:p14="http://schemas.microsoft.com/office/powerpoint/2010/main" val="315600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last 30 years Magic has continued to evolve to keep players interested, and most importantly for Wizards of the Coast, buying more cards. There are now many different rule sets, formats where only certain releases of cards can played, and cards that can alter the entire gameplay of a match. Its continuous growth since its inception has seen it become a world wide phenomenon. It is the most played trading card game in the world and features professional tournament levels of play. These tournaments often feature 1 million or more dollars in prizes and are a huge opportunity for Wizards of the Coast to draw an even larger audience. All this success brings along with it a lot of pressure however. The game developers must continue to find new ways to keep Magic exciting by printing cards that do really cool things while not making players feel like their old cards are obsolete or that the game has changed to become radically different than what players know it to be.</a:t>
            </a:r>
          </a:p>
        </p:txBody>
      </p:sp>
      <p:sp>
        <p:nvSpPr>
          <p:cNvPr id="4" name="Slide Number Placeholder 3"/>
          <p:cNvSpPr>
            <a:spLocks noGrp="1"/>
          </p:cNvSpPr>
          <p:nvPr>
            <p:ph type="sldNum" sz="quarter" idx="5"/>
          </p:nvPr>
        </p:nvSpPr>
        <p:spPr/>
        <p:txBody>
          <a:bodyPr/>
          <a:lstStyle/>
          <a:p>
            <a:fld id="{98195398-7366-AF42-BA9A-C9B1D69C92FD}" type="slidenum">
              <a:rPr lang="en-US" smtClean="0"/>
              <a:t>4</a:t>
            </a:fld>
            <a:endParaRPr lang="en-US"/>
          </a:p>
        </p:txBody>
      </p:sp>
    </p:spTree>
    <p:extLst>
      <p:ext uri="{BB962C8B-B14F-4D97-AF65-F5344CB8AC3E}">
        <p14:creationId xmlns:p14="http://schemas.microsoft.com/office/powerpoint/2010/main" val="337376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goal for this analysis was to see if a supervised learning model could be created that would predict the color a card should be assigned based on the card’s text alone. Such a model could be used as a game development tool that would serve to help developers be more confident in making cards featuring creative ideas while seeing what color their abilities fit into best, identify opportunities for multi-color cards, and help them fit characters from different franchises, as is being done with their new multiverse releases, into the existing five color scheme.</a:t>
            </a:r>
          </a:p>
          <a:p>
            <a:endParaRPr lang="en-US" dirty="0"/>
          </a:p>
          <a:p>
            <a:r>
              <a:rPr lang="en-US" dirty="0"/>
              <a:t>Additionally, topic modeling was used on the flavor text of the cards to identify what parts of the Magic universe relate to what colors and identify storylines that affect each color. The flavor text is descriptive text that gives the backstory on the character featured on the card.</a:t>
            </a:r>
          </a:p>
          <a:p>
            <a:endParaRPr lang="en-US" dirty="0"/>
          </a:p>
          <a:p>
            <a:r>
              <a:rPr lang="en-US" dirty="0"/>
              <a:t>Lastly, a sentiment analysis was used to identify how positive or negative the characters within each color are, on average.</a:t>
            </a:r>
          </a:p>
        </p:txBody>
      </p:sp>
      <p:sp>
        <p:nvSpPr>
          <p:cNvPr id="4" name="Slide Number Placeholder 3"/>
          <p:cNvSpPr>
            <a:spLocks noGrp="1"/>
          </p:cNvSpPr>
          <p:nvPr>
            <p:ph type="sldNum" sz="quarter" idx="5"/>
          </p:nvPr>
        </p:nvSpPr>
        <p:spPr/>
        <p:txBody>
          <a:bodyPr/>
          <a:lstStyle/>
          <a:p>
            <a:fld id="{98195398-7366-AF42-BA9A-C9B1D69C92FD}" type="slidenum">
              <a:rPr lang="en-US" smtClean="0"/>
              <a:t>5</a:t>
            </a:fld>
            <a:endParaRPr lang="en-US"/>
          </a:p>
        </p:txBody>
      </p:sp>
    </p:spTree>
    <p:extLst>
      <p:ext uri="{BB962C8B-B14F-4D97-AF65-F5344CB8AC3E}">
        <p14:creationId xmlns:p14="http://schemas.microsoft.com/office/powerpoint/2010/main" val="2836260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used in this analysis consisted of about 12,000 cards and was gathered from the </a:t>
            </a:r>
            <a:r>
              <a:rPr lang="en-US" dirty="0" err="1"/>
              <a:t>Scryfall</a:t>
            </a:r>
            <a:r>
              <a:rPr lang="en-US" dirty="0"/>
              <a:t> API. Visualizing the data showed an opportunity to tune the models by excluding certain word features. Words that are present on the cards very frequently throughout all the colors, such as creature, card, target, battlefield, turn, and more were selected as stop words. Varying the number of stop words excluded was one of the main ways that different models were made.</a:t>
            </a:r>
          </a:p>
        </p:txBody>
      </p:sp>
      <p:sp>
        <p:nvSpPr>
          <p:cNvPr id="4" name="Slide Number Placeholder 3"/>
          <p:cNvSpPr>
            <a:spLocks noGrp="1"/>
          </p:cNvSpPr>
          <p:nvPr>
            <p:ph type="sldNum" sz="quarter" idx="5"/>
          </p:nvPr>
        </p:nvSpPr>
        <p:spPr/>
        <p:txBody>
          <a:bodyPr/>
          <a:lstStyle/>
          <a:p>
            <a:fld id="{98195398-7366-AF42-BA9A-C9B1D69C92FD}" type="slidenum">
              <a:rPr lang="en-US" smtClean="0"/>
              <a:t>6</a:t>
            </a:fld>
            <a:endParaRPr lang="en-US"/>
          </a:p>
        </p:txBody>
      </p:sp>
    </p:spTree>
    <p:extLst>
      <p:ext uri="{BB962C8B-B14F-4D97-AF65-F5344CB8AC3E}">
        <p14:creationId xmlns:p14="http://schemas.microsoft.com/office/powerpoint/2010/main" val="415201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classification model experiments, Naïve Bayes, Decision Trees, and SVM models were employed. The topic modeling used Latent Dirichlet Allocation, while the sentiment analysis used the VADER pre-trained sentiment intensity analyzer, since there are no sentiment labels already available for this data.</a:t>
            </a:r>
          </a:p>
        </p:txBody>
      </p:sp>
      <p:sp>
        <p:nvSpPr>
          <p:cNvPr id="4" name="Slide Number Placeholder 3"/>
          <p:cNvSpPr>
            <a:spLocks noGrp="1"/>
          </p:cNvSpPr>
          <p:nvPr>
            <p:ph type="sldNum" sz="quarter" idx="5"/>
          </p:nvPr>
        </p:nvSpPr>
        <p:spPr/>
        <p:txBody>
          <a:bodyPr/>
          <a:lstStyle/>
          <a:p>
            <a:fld id="{98195398-7366-AF42-BA9A-C9B1D69C92FD}" type="slidenum">
              <a:rPr lang="en-US" smtClean="0"/>
              <a:t>7</a:t>
            </a:fld>
            <a:endParaRPr lang="en-US"/>
          </a:p>
        </p:txBody>
      </p:sp>
    </p:spTree>
    <p:extLst>
      <p:ext uri="{BB962C8B-B14F-4D97-AF65-F5344CB8AC3E}">
        <p14:creationId xmlns:p14="http://schemas.microsoft.com/office/powerpoint/2010/main" val="283783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the result of the worst model type for this task. The decision trees performed very poorly with accuracies around 40%. With 5 target classes for the prediction, there was simply too much for the tree to decide between without becoming enormous and uninterpretable. The tree at the top right of the slide has a depth of 12 and is completely unreadable. These types of results led to further experiments with this model type being discontinued.</a:t>
            </a:r>
          </a:p>
        </p:txBody>
      </p:sp>
      <p:sp>
        <p:nvSpPr>
          <p:cNvPr id="4" name="Slide Number Placeholder 3"/>
          <p:cNvSpPr>
            <a:spLocks noGrp="1"/>
          </p:cNvSpPr>
          <p:nvPr>
            <p:ph type="sldNum" sz="quarter" idx="5"/>
          </p:nvPr>
        </p:nvSpPr>
        <p:spPr/>
        <p:txBody>
          <a:bodyPr/>
          <a:lstStyle/>
          <a:p>
            <a:fld id="{98195398-7366-AF42-BA9A-C9B1D69C92FD}" type="slidenum">
              <a:rPr lang="en-US" smtClean="0"/>
              <a:t>8</a:t>
            </a:fld>
            <a:endParaRPr lang="en-US"/>
          </a:p>
        </p:txBody>
      </p:sp>
    </p:spTree>
    <p:extLst>
      <p:ext uri="{BB962C8B-B14F-4D97-AF65-F5344CB8AC3E}">
        <p14:creationId xmlns:p14="http://schemas.microsoft.com/office/powerpoint/2010/main" val="93052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performing models, however, were the SVM models. You can immediately see the difference in accuracy with this confusion matrix. The model has good accuracy across all the colors, although the green color always seemed to be more difficult to predict than the others. This result is from the RBF kernel SVM using 350 binary </a:t>
            </a:r>
            <a:r>
              <a:rPr lang="en-US" dirty="0" err="1"/>
              <a:t>CountVectorizer</a:t>
            </a:r>
            <a:r>
              <a:rPr lang="en-US" dirty="0"/>
              <a:t> word features with those additional Magic stop words removed. Removing all those stop words always resulted in better models than when less stop words were removed. With 65% overall accuracy, I felt that this model did a pretty good job overall. Taking into account that there are overlaps between the colors as an intended part of the game design, that there are five classes, and that this model is low-stakes in its application, this model performs quite well. </a:t>
            </a:r>
          </a:p>
        </p:txBody>
      </p:sp>
      <p:sp>
        <p:nvSpPr>
          <p:cNvPr id="4" name="Slide Number Placeholder 3"/>
          <p:cNvSpPr>
            <a:spLocks noGrp="1"/>
          </p:cNvSpPr>
          <p:nvPr>
            <p:ph type="sldNum" sz="quarter" idx="5"/>
          </p:nvPr>
        </p:nvSpPr>
        <p:spPr/>
        <p:txBody>
          <a:bodyPr/>
          <a:lstStyle/>
          <a:p>
            <a:fld id="{98195398-7366-AF42-BA9A-C9B1D69C92FD}" type="slidenum">
              <a:rPr lang="en-US" smtClean="0"/>
              <a:t>9</a:t>
            </a:fld>
            <a:endParaRPr lang="en-US"/>
          </a:p>
        </p:txBody>
      </p:sp>
    </p:spTree>
    <p:extLst>
      <p:ext uri="{BB962C8B-B14F-4D97-AF65-F5344CB8AC3E}">
        <p14:creationId xmlns:p14="http://schemas.microsoft.com/office/powerpoint/2010/main" val="284624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pPr algn="l"/>
            <a:fld id="{0DCFB061-4267-4D9F-8017-6F550D3068DF}" type="datetime1">
              <a:rPr lang="en-US" smtClean="0"/>
              <a:t>9/16/23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834293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9/16/23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27121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9/16/23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07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A4ED5C-5A53-433E-8A55-46F54CE81DA5}" type="datetime1">
              <a:rPr lang="en-US" smtClean="0"/>
              <a:t>9/16/23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04807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9CABC0C-B6DF-45E9-B954-11C99AA62C3E}" type="datetime1">
              <a:rPr lang="en-US" smtClean="0"/>
              <a:t>9/16/23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938263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4AB71B9-2624-4F21-93EE-35A78B1A0DAD}" type="datetime1">
              <a:rPr lang="en-US" smtClean="0"/>
              <a:t>9/16/23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78830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AF8082C-0922-4249-A612-B415F5231620}" type="datetime1">
              <a:rPr lang="en-US" smtClean="0"/>
              <a:t>9/16/23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12465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9/16/23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60060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9/16/23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4100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1A2E4C8-2960-4ADD-862C-4D9643CB15AC}" type="datetime1">
              <a:rPr lang="en-US" smtClean="0"/>
              <a:t>9/16/23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835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BDEA15-09CD-4275-A8E0-385C965F48B0}" type="datetime1">
              <a:rPr lang="en-US" smtClean="0"/>
              <a:t>9/16/23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0166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AF8082C-0922-4249-A612-B415F5231620}" type="datetime1">
              <a:rPr lang="en-US" smtClean="0"/>
              <a:t>9/16/23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243773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pic>
        <p:nvPicPr>
          <p:cNvPr id="7" name="Picture 2" descr="The Magic of Gatherings: A beginner's journey into MTG in 2022 | Dicebreaker">
            <a:extLst>
              <a:ext uri="{FF2B5EF4-FFF2-40B4-BE49-F238E27FC236}">
                <a16:creationId xmlns:a16="http://schemas.microsoft.com/office/drawing/2014/main" id="{454ACBA6-C660-65AC-1AAE-79FB35C9BA3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4288"/>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B89980A-7F59-A189-4C5B-FF128F7C218D}"/>
              </a:ext>
            </a:extLst>
          </p:cNvPr>
          <p:cNvSpPr/>
          <p:nvPr/>
        </p:nvSpPr>
        <p:spPr>
          <a:xfrm>
            <a:off x="259689" y="427513"/>
            <a:ext cx="5866461" cy="2855334"/>
          </a:xfrm>
          <a:prstGeom prst="rect">
            <a:avLst/>
          </a:prstGeom>
          <a:solidFill>
            <a:schemeClr val="tx1">
              <a:alpha val="49699"/>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9A67D-B7C9-6F3E-4D38-CD6D498217BB}"/>
              </a:ext>
            </a:extLst>
          </p:cNvPr>
          <p:cNvSpPr>
            <a:spLocks noGrp="1"/>
          </p:cNvSpPr>
          <p:nvPr>
            <p:ph type="ctrTitle"/>
          </p:nvPr>
        </p:nvSpPr>
        <p:spPr>
          <a:xfrm>
            <a:off x="747790" y="989603"/>
            <a:ext cx="4890259" cy="1872610"/>
          </a:xfrm>
          <a:noFill/>
          <a:ln>
            <a:noFill/>
          </a:ln>
        </p:spPr>
        <p:txBody>
          <a:bodyPr tIns="274320" bIns="274320" anchor="ctr">
            <a:normAutofit fontScale="90000"/>
          </a:bodyPr>
          <a:lstStyle/>
          <a:p>
            <a:pPr>
              <a:lnSpc>
                <a:spcPct val="60000"/>
              </a:lnSpc>
            </a:pPr>
            <a:r>
              <a:rPr lang="en-US" sz="3600" dirty="0">
                <a:solidFill>
                  <a:schemeClr val="bg1"/>
                </a:solidFill>
              </a:rPr>
              <a:t>Improving game Development:</a:t>
            </a:r>
            <a:br>
              <a:rPr lang="en-US" sz="3600" dirty="0">
                <a:solidFill>
                  <a:schemeClr val="bg1"/>
                </a:solidFill>
              </a:rPr>
            </a:br>
            <a:r>
              <a:rPr lang="en-US" sz="4800" dirty="0">
                <a:solidFill>
                  <a:schemeClr val="bg1"/>
                </a:solidFill>
              </a:rPr>
              <a:t> </a:t>
            </a:r>
            <a:r>
              <a:rPr lang="en-US" sz="2700" dirty="0">
                <a:solidFill>
                  <a:schemeClr val="bg1"/>
                </a:solidFill>
              </a:rPr>
              <a:t>Magic the gathering</a:t>
            </a:r>
          </a:p>
        </p:txBody>
      </p:sp>
      <p:sp>
        <p:nvSpPr>
          <p:cNvPr id="3" name="Subtitle 2">
            <a:extLst>
              <a:ext uri="{FF2B5EF4-FFF2-40B4-BE49-F238E27FC236}">
                <a16:creationId xmlns:a16="http://schemas.microsoft.com/office/drawing/2014/main" id="{65BC3846-DCDB-799D-3BE0-0CFD5546909A}"/>
              </a:ext>
            </a:extLst>
          </p:cNvPr>
          <p:cNvSpPr>
            <a:spLocks noGrp="1"/>
          </p:cNvSpPr>
          <p:nvPr>
            <p:ph type="subTitle" idx="1"/>
          </p:nvPr>
        </p:nvSpPr>
        <p:spPr>
          <a:xfrm>
            <a:off x="1329858" y="2483355"/>
            <a:ext cx="3726122" cy="675481"/>
          </a:xfrm>
        </p:spPr>
        <p:txBody>
          <a:bodyPr anchor="ctr">
            <a:normAutofit/>
          </a:bodyPr>
          <a:lstStyle/>
          <a:p>
            <a:r>
              <a:rPr lang="en-US" sz="1600" dirty="0">
                <a:solidFill>
                  <a:schemeClr val="bg1"/>
                </a:solidFill>
              </a:rPr>
              <a:t>Bryan D’Amico</a:t>
            </a:r>
          </a:p>
        </p:txBody>
      </p:sp>
    </p:spTree>
    <p:extLst>
      <p:ext uri="{BB962C8B-B14F-4D97-AF65-F5344CB8AC3E}">
        <p14:creationId xmlns:p14="http://schemas.microsoft.com/office/powerpoint/2010/main" val="15082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7B2E09-B420-02DE-9AAE-14B730FC489B}"/>
              </a:ext>
            </a:extLst>
          </p:cNvPr>
          <p:cNvSpPr txBox="1"/>
          <p:nvPr/>
        </p:nvSpPr>
        <p:spPr>
          <a:xfrm>
            <a:off x="4686379" y="0"/>
            <a:ext cx="7537703" cy="2369880"/>
          </a:xfrm>
          <a:prstGeom prst="rect">
            <a:avLst/>
          </a:prstGeom>
          <a:solidFill>
            <a:schemeClr val="bg1"/>
          </a:solidFill>
        </p:spPr>
        <p:txBody>
          <a:bodyPr wrap="square">
            <a:spAutoFit/>
          </a:bodyPr>
          <a:lstStyle/>
          <a:p>
            <a:pPr marL="0" marR="0">
              <a:spcBef>
                <a:spcPts val="0"/>
              </a:spcBef>
              <a:spcAft>
                <a:spcPts val="0"/>
              </a:spcAft>
              <a:tabLst>
                <a:tab pos="1002030" algn="l"/>
              </a:tabLst>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Topic 1: </a:t>
            </a:r>
            <a:r>
              <a:rPr lang="en-US"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Crusaders</a:t>
            </a:r>
            <a:endParaRPr lang="en-US"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world faith sword like shield little let soldiers </a:t>
            </a:r>
          </a:p>
          <a:p>
            <a:pPr marL="0" marR="0">
              <a:spcBef>
                <a:spcPts val="0"/>
              </a:spcBef>
              <a:spcAft>
                <a:spcPts val="0"/>
              </a:spcAft>
            </a:pP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come truth</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Topic 2: </a:t>
            </a:r>
            <a:r>
              <a:rPr lang="en-US" b="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Weatherlight</a:t>
            </a:r>
            <a:r>
              <a:rPr lang="en-US"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Saga</a:t>
            </a:r>
            <a:endParaRPr lang="en-US"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place </a:t>
            </a:r>
            <a:r>
              <a:rPr lang="en-US" sz="1400" kern="100" dirty="0" err="1">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gerrard</a:t>
            </a: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 strike </a:t>
            </a:r>
            <a:r>
              <a:rPr lang="en-US" sz="1400" kern="100" dirty="0" err="1">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weatherlight</a:t>
            </a: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 righteous cause </a:t>
            </a:r>
          </a:p>
          <a:p>
            <a:pPr marL="0" marR="0">
              <a:spcBef>
                <a:spcPts val="0"/>
              </a:spcBef>
              <a:spcAft>
                <a:spcPts val="0"/>
              </a:spcAft>
            </a:pP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right free walk shields</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Topic 3: </a:t>
            </a:r>
            <a:r>
              <a:rPr lang="en-US"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Religious Symbolism</a:t>
            </a:r>
            <a:endParaRPr lang="en-US"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solidFill>
                  <a:schemeClr val="tx1"/>
                </a:solidFill>
                <a:effectLst/>
                <a:latin typeface="Andale Mono" panose="020B0509000000000004" pitchFamily="49" charset="0"/>
                <a:ea typeface="Calibri" panose="020F0502020204030204" pitchFamily="34" charset="0"/>
                <a:cs typeface="Times New Roman" panose="02020603050405020304" pitchFamily="18" charset="0"/>
              </a:rPr>
              <a:t>hope new soul best night don angel light just single</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6E790-C165-E8BB-9C25-3FA8455080C9}"/>
              </a:ext>
            </a:extLst>
          </p:cNvPr>
          <p:cNvSpPr>
            <a:spLocks noGrp="1"/>
          </p:cNvSpPr>
          <p:nvPr>
            <p:ph type="title"/>
          </p:nvPr>
        </p:nvSpPr>
        <p:spPr>
          <a:xfrm>
            <a:off x="643467" y="643467"/>
            <a:ext cx="2805586" cy="1728044"/>
          </a:xfrm>
          <a:noFill/>
          <a:ln>
            <a:solidFill>
              <a:schemeClr val="bg1"/>
            </a:solidFill>
          </a:ln>
        </p:spPr>
        <p:txBody>
          <a:bodyPr wrap="square">
            <a:normAutofit/>
          </a:bodyPr>
          <a:lstStyle/>
          <a:p>
            <a:r>
              <a:rPr lang="en-US" dirty="0">
                <a:solidFill>
                  <a:schemeClr val="bg1"/>
                </a:solidFill>
              </a:rPr>
              <a:t>Topic modeling with </a:t>
            </a:r>
            <a:r>
              <a:rPr lang="en-US" dirty="0" err="1">
                <a:solidFill>
                  <a:schemeClr val="bg1"/>
                </a:solidFill>
              </a:rPr>
              <a:t>lda</a:t>
            </a:r>
            <a:endParaRPr lang="en-US" dirty="0">
              <a:solidFill>
                <a:schemeClr val="bg1"/>
              </a:solidFill>
            </a:endParaRPr>
          </a:p>
        </p:txBody>
      </p:sp>
      <p:sp>
        <p:nvSpPr>
          <p:cNvPr id="3" name="Content Placeholder 2">
            <a:extLst>
              <a:ext uri="{FF2B5EF4-FFF2-40B4-BE49-F238E27FC236}">
                <a16:creationId xmlns:a16="http://schemas.microsoft.com/office/drawing/2014/main" id="{21AD5578-0113-1DDC-0D31-AEC74970323F}"/>
              </a:ext>
            </a:extLst>
          </p:cNvPr>
          <p:cNvSpPr>
            <a:spLocks noGrp="1"/>
          </p:cNvSpPr>
          <p:nvPr>
            <p:ph idx="1"/>
          </p:nvPr>
        </p:nvSpPr>
        <p:spPr>
          <a:xfrm>
            <a:off x="643468" y="2638044"/>
            <a:ext cx="2805585" cy="3415622"/>
          </a:xfrm>
        </p:spPr>
        <p:txBody>
          <a:bodyPr>
            <a:normAutofit/>
          </a:bodyPr>
          <a:lstStyle/>
          <a:p>
            <a:r>
              <a:rPr lang="en-US" dirty="0">
                <a:solidFill>
                  <a:schemeClr val="bg1"/>
                </a:solidFill>
              </a:rPr>
              <a:t>Each color has unique storylines</a:t>
            </a:r>
          </a:p>
          <a:p>
            <a:r>
              <a:rPr lang="en-US" dirty="0">
                <a:solidFill>
                  <a:schemeClr val="bg1"/>
                </a:solidFill>
              </a:rPr>
              <a:t>Major storylines shared across colors</a:t>
            </a:r>
          </a:p>
          <a:p>
            <a:r>
              <a:rPr lang="en-US" dirty="0">
                <a:solidFill>
                  <a:schemeClr val="bg1"/>
                </a:solidFill>
              </a:rPr>
              <a:t>Some storylines last for many years</a:t>
            </a:r>
          </a:p>
          <a:p>
            <a:r>
              <a:rPr lang="en-US" dirty="0">
                <a:solidFill>
                  <a:schemeClr val="bg1"/>
                </a:solidFill>
              </a:rPr>
              <a:t>Consistent and careful world-building</a:t>
            </a:r>
          </a:p>
        </p:txBody>
      </p:sp>
      <p:sp>
        <p:nvSpPr>
          <p:cNvPr id="6" name="TextBox 5">
            <a:extLst>
              <a:ext uri="{FF2B5EF4-FFF2-40B4-BE49-F238E27FC236}">
                <a16:creationId xmlns:a16="http://schemas.microsoft.com/office/drawing/2014/main" id="{27D4F8F0-95A6-2CE5-EEBD-9D520A08B4B1}"/>
              </a:ext>
            </a:extLst>
          </p:cNvPr>
          <p:cNvSpPr txBox="1"/>
          <p:nvPr/>
        </p:nvSpPr>
        <p:spPr>
          <a:xfrm>
            <a:off x="4654293" y="4707796"/>
            <a:ext cx="7553747" cy="2154436"/>
          </a:xfrm>
          <a:prstGeom prst="rect">
            <a:avLst/>
          </a:prstGeom>
          <a:solidFill>
            <a:schemeClr val="tx1">
              <a:lumMod val="50000"/>
              <a:lumOff val="50000"/>
              <a:alpha val="20181"/>
            </a:schemeClr>
          </a:solidFill>
        </p:spPr>
        <p:txBody>
          <a:bodyPr wrap="square">
            <a:spAutoFit/>
          </a:bodyPr>
          <a:lstStyle/>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8: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Undead</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think pain evil form feed death braids army dead live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9: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Necromancy</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mind fear cabal death bones necromancer new god </a:t>
            </a: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like just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10: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Macabre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death life dead living kill time fall darkness left night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descr="Black - MTG Wiki">
            <a:extLst>
              <a:ext uri="{FF2B5EF4-FFF2-40B4-BE49-F238E27FC236}">
                <a16:creationId xmlns:a16="http://schemas.microsoft.com/office/drawing/2014/main" id="{24B370A0-C92D-9255-9C60-6DE0E521593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294705" y="4809265"/>
            <a:ext cx="1728216" cy="17282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55987A-BFE4-4314-C70E-F5AF83CFFDA4}"/>
              </a:ext>
            </a:extLst>
          </p:cNvPr>
          <p:cNvSpPr txBox="1"/>
          <p:nvPr/>
        </p:nvSpPr>
        <p:spPr>
          <a:xfrm>
            <a:off x="4654293" y="2353898"/>
            <a:ext cx="7569789" cy="2369880"/>
          </a:xfrm>
          <a:prstGeom prst="rect">
            <a:avLst/>
          </a:prstGeom>
          <a:solidFill>
            <a:srgbClr val="E3F5FC"/>
          </a:solidFill>
        </p:spPr>
        <p:txBody>
          <a:bodyPr wrap="square">
            <a:spAutoFit/>
          </a:bodyPr>
          <a:lstStyle/>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8: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Storm Magic</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master good storm future run change living today </a:t>
            </a: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wind hand</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9: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Wizards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wizard secrets let new just lost spell won free </a:t>
            </a:r>
          </a:p>
          <a:p>
            <a:pPr marL="0" marR="0">
              <a:spcBef>
                <a:spcPts val="0"/>
              </a:spcBef>
              <a:spcAft>
                <a:spcPts val="0"/>
              </a:spcAft>
            </a:pPr>
            <a:r>
              <a:rPr lang="en-US" sz="1400" kern="100" dirty="0" err="1">
                <a:effectLst/>
                <a:latin typeface="Andale Mono" panose="020B0509000000000004" pitchFamily="49" charset="0"/>
                <a:ea typeface="Calibri" panose="020F0502020204030204" pitchFamily="34" charset="0"/>
                <a:cs typeface="Times New Roman" panose="02020603050405020304" pitchFamily="18" charset="0"/>
              </a:rPr>
              <a:t>ertai</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Topic 10: </a:t>
            </a:r>
            <a:r>
              <a:rPr lang="en-US" b="1" kern="100" dirty="0" err="1">
                <a:effectLst/>
                <a:latin typeface="Times New Roman" panose="02020603050405020304" pitchFamily="18" charset="0"/>
                <a:ea typeface="Calibri" panose="020F0502020204030204" pitchFamily="34" charset="0"/>
                <a:cs typeface="Times New Roman" panose="02020603050405020304" pitchFamily="18" charset="0"/>
              </a:rPr>
              <a:t>Weatherlight</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Saga</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things day war moment hide </a:t>
            </a:r>
            <a:r>
              <a:rPr lang="en-US" sz="1400" kern="100" dirty="0" err="1">
                <a:effectLst/>
                <a:latin typeface="Andale Mono" panose="020B0509000000000004" pitchFamily="49" charset="0"/>
                <a:ea typeface="Calibri" panose="020F0502020204030204" pitchFamily="34" charset="0"/>
                <a:cs typeface="Times New Roman" panose="02020603050405020304" pitchFamily="18" charset="0"/>
              </a:rPr>
              <a:t>weatherlight</a:t>
            </a:r>
            <a:r>
              <a:rPr lang="en-US" sz="1400" kern="100" dirty="0">
                <a:effectLst/>
                <a:latin typeface="Andale Mono" panose="020B0509000000000004" pitchFamily="49" charset="0"/>
                <a:ea typeface="Calibri" panose="020F0502020204030204" pitchFamily="34" charset="0"/>
                <a:cs typeface="Times New Roman" panose="02020603050405020304" pitchFamily="18" charset="0"/>
              </a:rPr>
              <a:t> dream face secret past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00" name="Picture 4" descr="Blue - MTG Wiki">
            <a:extLst>
              <a:ext uri="{FF2B5EF4-FFF2-40B4-BE49-F238E27FC236}">
                <a16:creationId xmlns:a16="http://schemas.microsoft.com/office/drawing/2014/main" id="{280B192D-4ACA-08DF-225B-06C535035DE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294705" y="2566341"/>
            <a:ext cx="1728216" cy="17282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ite - MTG Wiki">
            <a:extLst>
              <a:ext uri="{FF2B5EF4-FFF2-40B4-BE49-F238E27FC236}">
                <a16:creationId xmlns:a16="http://schemas.microsoft.com/office/drawing/2014/main" id="{82ADEEBF-4E23-C753-DDB0-1BCCA1EDE233}"/>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294705" y="323416"/>
            <a:ext cx="1728216" cy="172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17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00B0B-B909-59FE-BDAE-E99ADE0AE8AC}"/>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Sentiment analysis with vader</a:t>
            </a:r>
          </a:p>
        </p:txBody>
      </p:sp>
      <p:sp>
        <p:nvSpPr>
          <p:cNvPr id="3" name="Content Placeholder 2">
            <a:extLst>
              <a:ext uri="{FF2B5EF4-FFF2-40B4-BE49-F238E27FC236}">
                <a16:creationId xmlns:a16="http://schemas.microsoft.com/office/drawing/2014/main" id="{AD1C06B5-AD78-6AC4-15DC-B55BB8400B0A}"/>
              </a:ext>
            </a:extLst>
          </p:cNvPr>
          <p:cNvSpPr>
            <a:spLocks noGrp="1"/>
          </p:cNvSpPr>
          <p:nvPr>
            <p:ph idx="1"/>
          </p:nvPr>
        </p:nvSpPr>
        <p:spPr>
          <a:xfrm>
            <a:off x="643468" y="2638044"/>
            <a:ext cx="3363974" cy="3415622"/>
          </a:xfrm>
        </p:spPr>
        <p:txBody>
          <a:bodyPr>
            <a:normAutofit lnSpcReduction="10000"/>
          </a:bodyPr>
          <a:lstStyle/>
          <a:p>
            <a:r>
              <a:rPr lang="en-US" sz="1700" dirty="0">
                <a:solidFill>
                  <a:schemeClr val="bg1"/>
                </a:solidFill>
              </a:rPr>
              <a:t>All colors are close to neutral</a:t>
            </a:r>
          </a:p>
          <a:p>
            <a:pPr lvl="1"/>
            <a:r>
              <a:rPr lang="en-US" sz="1700" dirty="0">
                <a:solidFill>
                  <a:schemeClr val="bg1"/>
                </a:solidFill>
              </a:rPr>
              <a:t>Very positive and negative cards in every color</a:t>
            </a:r>
          </a:p>
          <a:p>
            <a:r>
              <a:rPr lang="en-US" sz="1700" dirty="0">
                <a:solidFill>
                  <a:schemeClr val="bg1"/>
                </a:solidFill>
              </a:rPr>
              <a:t>No “bad” or “good” color</a:t>
            </a:r>
          </a:p>
          <a:p>
            <a:pPr lvl="1"/>
            <a:r>
              <a:rPr lang="en-US" sz="1700" dirty="0">
                <a:solidFill>
                  <a:schemeClr val="bg1"/>
                </a:solidFill>
              </a:rPr>
              <a:t>Realistic</a:t>
            </a:r>
          </a:p>
          <a:p>
            <a:pPr lvl="1"/>
            <a:r>
              <a:rPr lang="en-US" sz="1700" dirty="0">
                <a:solidFill>
                  <a:schemeClr val="bg1"/>
                </a:solidFill>
              </a:rPr>
              <a:t>Appeals to all players</a:t>
            </a:r>
          </a:p>
          <a:p>
            <a:r>
              <a:rPr lang="en-US" sz="1700" dirty="0">
                <a:solidFill>
                  <a:schemeClr val="bg1"/>
                </a:solidFill>
              </a:rPr>
              <a:t>Challenges</a:t>
            </a:r>
          </a:p>
          <a:p>
            <a:pPr lvl="1"/>
            <a:r>
              <a:rPr lang="en-US" sz="1700" dirty="0">
                <a:solidFill>
                  <a:schemeClr val="bg1"/>
                </a:solidFill>
              </a:rPr>
              <a:t>Word-by-word basis</a:t>
            </a:r>
          </a:p>
          <a:p>
            <a:pPr lvl="1"/>
            <a:r>
              <a:rPr lang="en-US" sz="1700" dirty="0">
                <a:solidFill>
                  <a:schemeClr val="bg1"/>
                </a:solidFill>
              </a:rPr>
              <a:t>Sometimes misses context or negation</a:t>
            </a:r>
          </a:p>
        </p:txBody>
      </p:sp>
      <p:pic>
        <p:nvPicPr>
          <p:cNvPr id="6" name="Picture 5" descr="A card with a bird flying in the air&#10;&#10;Description automatically generated">
            <a:extLst>
              <a:ext uri="{FF2B5EF4-FFF2-40B4-BE49-F238E27FC236}">
                <a16:creationId xmlns:a16="http://schemas.microsoft.com/office/drawing/2014/main" id="{E7AB0FBA-AC80-FA37-CB7D-3E192B8241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126" y="2828903"/>
            <a:ext cx="2914275" cy="4029097"/>
          </a:xfrm>
          <a:prstGeom prst="rect">
            <a:avLst/>
          </a:prstGeom>
        </p:spPr>
      </p:pic>
      <p:pic>
        <p:nvPicPr>
          <p:cNvPr id="7" name="Picture 6" descr="A card with a person with wings and a sword&#10;&#10;Description automatically generated">
            <a:extLst>
              <a:ext uri="{FF2B5EF4-FFF2-40B4-BE49-F238E27FC236}">
                <a16:creationId xmlns:a16="http://schemas.microsoft.com/office/drawing/2014/main" id="{CBB13DDF-CAB7-63D4-23D7-641444DB7B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3677" y="2825496"/>
            <a:ext cx="2868046" cy="4032504"/>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CF3294B6-A459-8FE4-F8FB-3362A6BB4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3947" y="83032"/>
            <a:ext cx="4978400" cy="2665533"/>
          </a:xfrm>
          <a:prstGeom prst="rect">
            <a:avLst/>
          </a:prstGeom>
        </p:spPr>
      </p:pic>
      <p:sp>
        <p:nvSpPr>
          <p:cNvPr id="9" name="Rectangle 8">
            <a:extLst>
              <a:ext uri="{FF2B5EF4-FFF2-40B4-BE49-F238E27FC236}">
                <a16:creationId xmlns:a16="http://schemas.microsoft.com/office/drawing/2014/main" id="{4C4DAA76-2EBC-C806-E3F4-AE82C94508FA}"/>
              </a:ext>
            </a:extLst>
          </p:cNvPr>
          <p:cNvSpPr/>
          <p:nvPr/>
        </p:nvSpPr>
        <p:spPr>
          <a:xfrm>
            <a:off x="6838122" y="927648"/>
            <a:ext cx="821636" cy="278300"/>
          </a:xfrm>
          <a:prstGeom prst="rect">
            <a:avLst/>
          </a:prstGeom>
          <a:solidFill>
            <a:srgbClr val="FF0000">
              <a:alpha val="248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0406B0-F8A4-EF88-D34E-02A61267A425}"/>
              </a:ext>
            </a:extLst>
          </p:cNvPr>
          <p:cNvSpPr/>
          <p:nvPr/>
        </p:nvSpPr>
        <p:spPr>
          <a:xfrm>
            <a:off x="8203097" y="921024"/>
            <a:ext cx="622852" cy="2782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21F051-575C-A436-40B6-31A36A0F893C}"/>
              </a:ext>
            </a:extLst>
          </p:cNvPr>
          <p:cNvSpPr/>
          <p:nvPr/>
        </p:nvSpPr>
        <p:spPr>
          <a:xfrm>
            <a:off x="9197008" y="1616765"/>
            <a:ext cx="609601" cy="284922"/>
          </a:xfrm>
          <a:prstGeom prst="rect">
            <a:avLst/>
          </a:prstGeom>
          <a:solidFill>
            <a:srgbClr val="00B050">
              <a:alpha val="2456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52811-B3B6-2583-7181-E7F725B05161}"/>
              </a:ext>
            </a:extLst>
          </p:cNvPr>
          <p:cNvSpPr/>
          <p:nvPr/>
        </p:nvSpPr>
        <p:spPr>
          <a:xfrm>
            <a:off x="10065026" y="921026"/>
            <a:ext cx="622852" cy="27829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99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Magic: The Gathering' Card Heist Rattles Board Game Convention - Bloomberg">
            <a:extLst>
              <a:ext uri="{FF2B5EF4-FFF2-40B4-BE49-F238E27FC236}">
                <a16:creationId xmlns:a16="http://schemas.microsoft.com/office/drawing/2014/main" id="{C602E7E4-094D-14FC-C8F2-611DEE3DB70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638" b="80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6F90BA-0816-0BA2-7E86-4C14EEFDD06C}"/>
              </a:ext>
            </a:extLst>
          </p:cNvPr>
          <p:cNvSpPr>
            <a:spLocks noGrp="1"/>
          </p:cNvSpPr>
          <p:nvPr>
            <p:ph type="title"/>
          </p:nvPr>
        </p:nvSpPr>
        <p:spPr>
          <a:xfrm>
            <a:off x="2231136" y="964692"/>
            <a:ext cx="7729728" cy="1188720"/>
          </a:xfrm>
          <a:solidFill>
            <a:schemeClr val="bg1">
              <a:lumMod val="95000"/>
              <a:alpha val="50088"/>
            </a:schemeClr>
          </a:solidFill>
          <a:ln>
            <a:noFill/>
          </a:ln>
        </p:spPr>
        <p:txBody>
          <a:bodyPr>
            <a:normAutofit/>
          </a:bodyPr>
          <a:lstStyle/>
          <a:p>
            <a:r>
              <a:rPr lang="en-US">
                <a:solidFill>
                  <a:schemeClr val="tx1"/>
                </a:solidFill>
              </a:rPr>
              <a:t>Conclusions</a:t>
            </a:r>
          </a:p>
        </p:txBody>
      </p:sp>
      <p:sp>
        <p:nvSpPr>
          <p:cNvPr id="3" name="Content Placeholder 2">
            <a:extLst>
              <a:ext uri="{FF2B5EF4-FFF2-40B4-BE49-F238E27FC236}">
                <a16:creationId xmlns:a16="http://schemas.microsoft.com/office/drawing/2014/main" id="{646C18C4-E635-6401-E709-EC3AE67DBA74}"/>
              </a:ext>
            </a:extLst>
          </p:cNvPr>
          <p:cNvSpPr>
            <a:spLocks noGrp="1"/>
          </p:cNvSpPr>
          <p:nvPr>
            <p:ph idx="1"/>
          </p:nvPr>
        </p:nvSpPr>
        <p:spPr>
          <a:xfrm>
            <a:off x="2231136" y="2638044"/>
            <a:ext cx="7729728" cy="3101983"/>
          </a:xfrm>
          <a:solidFill>
            <a:schemeClr val="bg1">
              <a:lumMod val="95000"/>
              <a:alpha val="51000"/>
            </a:schemeClr>
          </a:solidFill>
        </p:spPr>
        <p:txBody>
          <a:bodyPr>
            <a:normAutofit/>
          </a:bodyPr>
          <a:lstStyle/>
          <a:p>
            <a:r>
              <a:rPr lang="en-US" dirty="0"/>
              <a:t>Colors can be predicted with card text</a:t>
            </a:r>
          </a:p>
          <a:p>
            <a:r>
              <a:rPr lang="en-US" dirty="0"/>
              <a:t>Five-class classification is difficult</a:t>
            </a:r>
          </a:p>
          <a:p>
            <a:r>
              <a:rPr lang="en-US" dirty="0"/>
              <a:t>SVM models are best suited</a:t>
            </a:r>
          </a:p>
          <a:p>
            <a:r>
              <a:rPr lang="en-US" dirty="0"/>
              <a:t>Flavor text storylines must match the color</a:t>
            </a:r>
          </a:p>
          <a:p>
            <a:r>
              <a:rPr lang="en-US" dirty="0"/>
              <a:t>Sentiments are balanced</a:t>
            </a:r>
          </a:p>
        </p:txBody>
      </p:sp>
    </p:spTree>
    <p:extLst>
      <p:ext uri="{BB962C8B-B14F-4D97-AF65-F5344CB8AC3E}">
        <p14:creationId xmlns:p14="http://schemas.microsoft.com/office/powerpoint/2010/main" val="168699603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ow do we play? — MTG Cube">
            <a:extLst>
              <a:ext uri="{FF2B5EF4-FFF2-40B4-BE49-F238E27FC236}">
                <a16:creationId xmlns:a16="http://schemas.microsoft.com/office/drawing/2014/main" id="{F8312F39-3C59-C57F-63C9-1B9D7EDEFC6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4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A8FD5-8293-7D06-F7EE-804E05229E02}"/>
              </a:ext>
            </a:extLst>
          </p:cNvPr>
          <p:cNvSpPr>
            <a:spLocks noGrp="1"/>
          </p:cNvSpPr>
          <p:nvPr>
            <p:ph type="title"/>
          </p:nvPr>
        </p:nvSpPr>
        <p:spPr>
          <a:xfrm>
            <a:off x="2231136" y="964692"/>
            <a:ext cx="7729728" cy="1188720"/>
          </a:xfrm>
          <a:solidFill>
            <a:schemeClr val="bg1">
              <a:lumMod val="95000"/>
              <a:alpha val="49908"/>
            </a:schemeClr>
          </a:solidFill>
          <a:ln>
            <a:noFill/>
          </a:ln>
        </p:spPr>
        <p:txBody>
          <a:bodyPr>
            <a:normAutofit/>
          </a:bodyPr>
          <a:lstStyle/>
          <a:p>
            <a:r>
              <a:rPr lang="en-US">
                <a:solidFill>
                  <a:schemeClr val="tx1"/>
                </a:solidFill>
              </a:rPr>
              <a:t>Next steps</a:t>
            </a:r>
          </a:p>
        </p:txBody>
      </p:sp>
      <p:sp>
        <p:nvSpPr>
          <p:cNvPr id="3" name="Content Placeholder 2">
            <a:extLst>
              <a:ext uri="{FF2B5EF4-FFF2-40B4-BE49-F238E27FC236}">
                <a16:creationId xmlns:a16="http://schemas.microsoft.com/office/drawing/2014/main" id="{FE85FBBC-4F46-CB29-D001-4019DEAE6AEB}"/>
              </a:ext>
            </a:extLst>
          </p:cNvPr>
          <p:cNvSpPr>
            <a:spLocks noGrp="1"/>
          </p:cNvSpPr>
          <p:nvPr>
            <p:ph idx="1"/>
          </p:nvPr>
        </p:nvSpPr>
        <p:spPr>
          <a:xfrm>
            <a:off x="2231136" y="2638044"/>
            <a:ext cx="7729728" cy="3101983"/>
          </a:xfrm>
          <a:solidFill>
            <a:schemeClr val="bg1">
              <a:lumMod val="95000"/>
              <a:alpha val="50000"/>
            </a:schemeClr>
          </a:solidFill>
        </p:spPr>
        <p:txBody>
          <a:bodyPr>
            <a:normAutofit/>
          </a:bodyPr>
          <a:lstStyle/>
          <a:p>
            <a:r>
              <a:rPr lang="en-US" dirty="0"/>
              <a:t>Continue experimentation with word removal</a:t>
            </a:r>
          </a:p>
          <a:p>
            <a:r>
              <a:rPr lang="en-US" dirty="0"/>
              <a:t>“Head-to-head” models</a:t>
            </a:r>
          </a:p>
          <a:p>
            <a:r>
              <a:rPr lang="en-US" dirty="0"/>
              <a:t>Test model using next released cards</a:t>
            </a:r>
          </a:p>
          <a:p>
            <a:pPr lvl="1"/>
            <a:r>
              <a:rPr lang="en-US" dirty="0"/>
              <a:t>Multiverse expansions</a:t>
            </a:r>
          </a:p>
          <a:p>
            <a:r>
              <a:rPr lang="en-US" dirty="0"/>
              <a:t>Detect eras of MTG</a:t>
            </a:r>
          </a:p>
          <a:p>
            <a:r>
              <a:rPr lang="en-US" dirty="0"/>
              <a:t>How have stories changed over time?</a:t>
            </a:r>
          </a:p>
        </p:txBody>
      </p:sp>
    </p:spTree>
    <p:extLst>
      <p:ext uri="{BB962C8B-B14F-4D97-AF65-F5344CB8AC3E}">
        <p14:creationId xmlns:p14="http://schemas.microsoft.com/office/powerpoint/2010/main" val="16558982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1" name="Rectangle 617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17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9B50104-ADA6-2A97-8F2A-5E9F47894FF4}"/>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Any Questions?</a:t>
            </a:r>
          </a:p>
        </p:txBody>
      </p:sp>
      <p:pic>
        <p:nvPicPr>
          <p:cNvPr id="6146" name="Picture 2" descr="r/custommagic - Give Thanks Instant Target player draws a card. Gratitude If another player cast a spell this turn, you and that player draw an additional card. No really, thank you! 1/1 U Not For Sale SET EN ALEXANDER">
            <a:extLst>
              <a:ext uri="{FF2B5EF4-FFF2-40B4-BE49-F238E27FC236}">
                <a16:creationId xmlns:a16="http://schemas.microsoft.com/office/drawing/2014/main" id="{32B94A5A-4DC5-F96B-89D5-77CF6D18F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7" t="868" r="1190" b="487"/>
          <a:stretch/>
        </p:blipFill>
        <p:spPr bwMode="auto">
          <a:xfrm>
            <a:off x="7335078" y="-9462"/>
            <a:ext cx="4856921" cy="686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54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Magic: The Gathering terms explained: glossary of MTG slang, jargon and  lingo | Dicebreaker">
            <a:extLst>
              <a:ext uri="{FF2B5EF4-FFF2-40B4-BE49-F238E27FC236}">
                <a16:creationId xmlns:a16="http://schemas.microsoft.com/office/drawing/2014/main" id="{F5048E52-C68B-5E8E-A615-3F3E1DBCE905}"/>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2FD93F-5CD5-E5F6-90FD-B092F76A18A2}"/>
              </a:ext>
            </a:extLst>
          </p:cNvPr>
          <p:cNvSpPr>
            <a:spLocks noGrp="1"/>
          </p:cNvSpPr>
          <p:nvPr>
            <p:ph type="title"/>
          </p:nvPr>
        </p:nvSpPr>
        <p:spPr>
          <a:xfrm>
            <a:off x="2231136" y="964692"/>
            <a:ext cx="7729728" cy="1188720"/>
          </a:xfrm>
          <a:solidFill>
            <a:schemeClr val="bg1">
              <a:alpha val="50000"/>
            </a:schemeClr>
          </a:solidFill>
          <a:ln>
            <a:noFill/>
          </a:ln>
        </p:spPr>
        <p:txBody>
          <a:bodyPr>
            <a:normAutofit/>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779D339A-890E-1E9E-1AF8-C31ECB8C9286}"/>
              </a:ext>
            </a:extLst>
          </p:cNvPr>
          <p:cNvSpPr>
            <a:spLocks noGrp="1"/>
          </p:cNvSpPr>
          <p:nvPr>
            <p:ph idx="1"/>
          </p:nvPr>
        </p:nvSpPr>
        <p:spPr>
          <a:xfrm>
            <a:off x="2231136" y="2638044"/>
            <a:ext cx="7729728" cy="3101983"/>
          </a:xfrm>
          <a:solidFill>
            <a:schemeClr val="bg1">
              <a:alpha val="50000"/>
            </a:schemeClr>
          </a:solidFill>
        </p:spPr>
        <p:txBody>
          <a:bodyPr>
            <a:normAutofit/>
          </a:bodyPr>
          <a:lstStyle/>
          <a:p>
            <a:r>
              <a:rPr lang="en-US" dirty="0"/>
              <a:t>Introduction</a:t>
            </a:r>
          </a:p>
          <a:p>
            <a:r>
              <a:rPr lang="en-US" dirty="0"/>
              <a:t>Goals</a:t>
            </a:r>
          </a:p>
          <a:p>
            <a:r>
              <a:rPr lang="en-US" dirty="0"/>
              <a:t>Models and Methods</a:t>
            </a:r>
          </a:p>
          <a:p>
            <a:r>
              <a:rPr lang="en-US" dirty="0"/>
              <a:t>Conclusions and Next Steps</a:t>
            </a:r>
          </a:p>
          <a:p>
            <a:endParaRPr lang="en-US" dirty="0"/>
          </a:p>
        </p:txBody>
      </p:sp>
    </p:spTree>
    <p:extLst>
      <p:ext uri="{BB962C8B-B14F-4D97-AF65-F5344CB8AC3E}">
        <p14:creationId xmlns:p14="http://schemas.microsoft.com/office/powerpoint/2010/main" val="42671762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61"/>
            <a:ext cx="12192000" cy="343123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098C7-6BD0-E627-152D-2F5F7D7E282F}"/>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History of mtg</a:t>
            </a:r>
          </a:p>
        </p:txBody>
      </p:sp>
      <p:pic>
        <p:nvPicPr>
          <p:cNvPr id="1028" name="Picture 4" descr="deck of Magic cards">
            <a:extLst>
              <a:ext uri="{FF2B5EF4-FFF2-40B4-BE49-F238E27FC236}">
                <a16:creationId xmlns:a16="http://schemas.microsoft.com/office/drawing/2014/main" id="{38BBDCE9-CA38-58BA-96C5-295FB644BD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87" r="14726" b="-2"/>
          <a:stretch/>
        </p:blipFill>
        <p:spPr bwMode="auto">
          <a:xfrm>
            <a:off x="20" y="10"/>
            <a:ext cx="4059916" cy="3426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person wearing a hat&#10;&#10;Description automatically generated">
            <a:extLst>
              <a:ext uri="{FF2B5EF4-FFF2-40B4-BE49-F238E27FC236}">
                <a16:creationId xmlns:a16="http://schemas.microsoft.com/office/drawing/2014/main" id="{FF2F1010-97A6-AA88-F7F9-0A5B1CCD81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416" b="1"/>
          <a:stretch/>
        </p:blipFill>
        <p:spPr bwMode="auto">
          <a:xfrm>
            <a:off x="4059936" y="10"/>
            <a:ext cx="4066032" cy="34267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lack and purple logo&#10;&#10;Description automatically generated">
            <a:extLst>
              <a:ext uri="{FF2B5EF4-FFF2-40B4-BE49-F238E27FC236}">
                <a16:creationId xmlns:a16="http://schemas.microsoft.com/office/drawing/2014/main" id="{3738EBD4-5179-BA8F-4BCE-B01F25B637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88" r="745"/>
          <a:stretch/>
        </p:blipFill>
        <p:spPr bwMode="auto">
          <a:xfrm>
            <a:off x="8119872" y="-1"/>
            <a:ext cx="407212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1E4949-380C-6F7E-3A67-AB0AA479170D}"/>
              </a:ext>
            </a:extLst>
          </p:cNvPr>
          <p:cNvSpPr>
            <a:spLocks noGrp="1"/>
          </p:cNvSpPr>
          <p:nvPr>
            <p:ph idx="1"/>
          </p:nvPr>
        </p:nvSpPr>
        <p:spPr>
          <a:xfrm>
            <a:off x="2238412" y="4846076"/>
            <a:ext cx="7715177" cy="1271556"/>
          </a:xfrm>
        </p:spPr>
        <p:txBody>
          <a:bodyPr>
            <a:normAutofit/>
          </a:bodyPr>
          <a:lstStyle/>
          <a:p>
            <a:pPr>
              <a:lnSpc>
                <a:spcPct val="90000"/>
              </a:lnSpc>
            </a:pPr>
            <a:r>
              <a:rPr lang="en-US" sz="1400" dirty="0">
                <a:solidFill>
                  <a:schemeClr val="bg1"/>
                </a:solidFill>
              </a:rPr>
              <a:t>Richard Garfield</a:t>
            </a:r>
          </a:p>
          <a:p>
            <a:pPr>
              <a:lnSpc>
                <a:spcPct val="90000"/>
              </a:lnSpc>
            </a:pPr>
            <a:r>
              <a:rPr lang="en-US" sz="1400" dirty="0">
                <a:solidFill>
                  <a:schemeClr val="bg1"/>
                </a:solidFill>
              </a:rPr>
              <a:t>Wizards of the Coast</a:t>
            </a:r>
          </a:p>
          <a:p>
            <a:pPr>
              <a:lnSpc>
                <a:spcPct val="90000"/>
              </a:lnSpc>
            </a:pPr>
            <a:r>
              <a:rPr lang="en-US" sz="1400" dirty="0">
                <a:solidFill>
                  <a:schemeClr val="bg1"/>
                </a:solidFill>
              </a:rPr>
              <a:t>Origins Game Fair, 1993</a:t>
            </a:r>
          </a:p>
          <a:p>
            <a:pPr>
              <a:lnSpc>
                <a:spcPct val="90000"/>
              </a:lnSpc>
            </a:pPr>
            <a:r>
              <a:rPr lang="en-US" sz="1400" dirty="0">
                <a:solidFill>
                  <a:schemeClr val="bg1"/>
                </a:solidFill>
              </a:rPr>
              <a:t>Five Magics Game Concept</a:t>
            </a:r>
          </a:p>
        </p:txBody>
      </p:sp>
    </p:spTree>
    <p:extLst>
      <p:ext uri="{BB962C8B-B14F-4D97-AF65-F5344CB8AC3E}">
        <p14:creationId xmlns:p14="http://schemas.microsoft.com/office/powerpoint/2010/main" val="1560505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100 RANDOM Magic: the Gathering MTG Cards English NM - Etsy">
            <a:extLst>
              <a:ext uri="{FF2B5EF4-FFF2-40B4-BE49-F238E27FC236}">
                <a16:creationId xmlns:a16="http://schemas.microsoft.com/office/drawing/2014/main" id="{B7D7449E-4F78-113B-7129-BFF0BAA6AF9B}"/>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8070" b="69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A039B8-1188-189B-AA1A-BB8234B02E8E}"/>
              </a:ext>
            </a:extLst>
          </p:cNvPr>
          <p:cNvSpPr>
            <a:spLocks noGrp="1"/>
          </p:cNvSpPr>
          <p:nvPr>
            <p:ph type="title"/>
          </p:nvPr>
        </p:nvSpPr>
        <p:spPr>
          <a:xfrm>
            <a:off x="2231136" y="964692"/>
            <a:ext cx="7729728" cy="1188720"/>
          </a:xfrm>
          <a:solidFill>
            <a:schemeClr val="bg1">
              <a:alpha val="50498"/>
            </a:schemeClr>
          </a:solidFill>
          <a:ln>
            <a:noFill/>
          </a:ln>
        </p:spPr>
        <p:txBody>
          <a:bodyPr>
            <a:normAutofit/>
          </a:bodyPr>
          <a:lstStyle/>
          <a:p>
            <a:r>
              <a:rPr lang="en-US" dirty="0">
                <a:solidFill>
                  <a:schemeClr val="tx1"/>
                </a:solidFill>
              </a:rPr>
              <a:t>MTG Today</a:t>
            </a:r>
          </a:p>
        </p:txBody>
      </p:sp>
      <p:sp>
        <p:nvSpPr>
          <p:cNvPr id="3" name="Content Placeholder 2">
            <a:extLst>
              <a:ext uri="{FF2B5EF4-FFF2-40B4-BE49-F238E27FC236}">
                <a16:creationId xmlns:a16="http://schemas.microsoft.com/office/drawing/2014/main" id="{23E7B5E6-1AED-4DC1-8C3A-B6973097BC28}"/>
              </a:ext>
            </a:extLst>
          </p:cNvPr>
          <p:cNvSpPr>
            <a:spLocks noGrp="1"/>
          </p:cNvSpPr>
          <p:nvPr>
            <p:ph idx="1"/>
          </p:nvPr>
        </p:nvSpPr>
        <p:spPr>
          <a:xfrm>
            <a:off x="2231136" y="2638044"/>
            <a:ext cx="7729728" cy="3101983"/>
          </a:xfrm>
          <a:solidFill>
            <a:schemeClr val="bg1">
              <a:alpha val="50187"/>
            </a:schemeClr>
          </a:solidFill>
        </p:spPr>
        <p:txBody>
          <a:bodyPr>
            <a:normAutofit/>
          </a:bodyPr>
          <a:lstStyle/>
          <a:p>
            <a:r>
              <a:rPr lang="en-US" dirty="0"/>
              <a:t>Ever-evolving set of rules</a:t>
            </a:r>
          </a:p>
          <a:p>
            <a:r>
              <a:rPr lang="en-US" dirty="0"/>
              <a:t>Played worldwide</a:t>
            </a:r>
          </a:p>
          <a:p>
            <a:r>
              <a:rPr lang="en-US" dirty="0"/>
              <a:t>30 years of history</a:t>
            </a:r>
          </a:p>
          <a:p>
            <a:r>
              <a:rPr lang="en-US" dirty="0"/>
              <a:t>How to keep MTG fresh and exciting?</a:t>
            </a:r>
          </a:p>
        </p:txBody>
      </p:sp>
    </p:spTree>
    <p:extLst>
      <p:ext uri="{BB962C8B-B14F-4D97-AF65-F5344CB8AC3E}">
        <p14:creationId xmlns:p14="http://schemas.microsoft.com/office/powerpoint/2010/main" val="30672657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ow the 'Magic: The Gathering' Color Wheel Explains Humanity — NASAGA">
            <a:extLst>
              <a:ext uri="{FF2B5EF4-FFF2-40B4-BE49-F238E27FC236}">
                <a16:creationId xmlns:a16="http://schemas.microsoft.com/office/drawing/2014/main" id="{5EC01B5C-B753-CE72-622B-5A789ABC92F8}"/>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14398" r="19002"/>
          <a:stretch/>
        </p:blipFill>
        <p:spPr bwMode="auto">
          <a:xfrm>
            <a:off x="20" y="10"/>
            <a:ext cx="608988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Red Burn Deck - Very Powerful - Modern Legal - Custom Built -  Magic The Gathering - MTG - 60 Card! : Toys &amp; Games">
            <a:extLst>
              <a:ext uri="{FF2B5EF4-FFF2-40B4-BE49-F238E27FC236}">
                <a16:creationId xmlns:a16="http://schemas.microsoft.com/office/drawing/2014/main" id="{F5CFFB71-0CE9-AF55-203B-6E798861F236}"/>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l="11336" r="11340" b="1"/>
          <a:stretch/>
        </p:blipFill>
        <p:spPr bwMode="auto">
          <a:xfrm>
            <a:off x="6089904" y="-7629"/>
            <a:ext cx="6102096" cy="68656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EAA6EE-1A6A-EF3A-F533-644D7A39766C}"/>
              </a:ext>
            </a:extLst>
          </p:cNvPr>
          <p:cNvSpPr>
            <a:spLocks noGrp="1"/>
          </p:cNvSpPr>
          <p:nvPr>
            <p:ph type="title"/>
          </p:nvPr>
        </p:nvSpPr>
        <p:spPr>
          <a:solidFill>
            <a:schemeClr val="bg1">
              <a:alpha val="49888"/>
            </a:schemeClr>
          </a:solidFill>
          <a:ln>
            <a:noFill/>
          </a:ln>
        </p:spPr>
        <p:txBody>
          <a:bodyPr>
            <a:normAutofit/>
          </a:bodyPr>
          <a:lstStyle/>
          <a:p>
            <a:r>
              <a:rPr lang="en-US">
                <a:solidFill>
                  <a:schemeClr val="tx1"/>
                </a:solidFill>
              </a:rPr>
              <a:t>Goals</a:t>
            </a:r>
          </a:p>
        </p:txBody>
      </p:sp>
      <p:sp>
        <p:nvSpPr>
          <p:cNvPr id="3" name="Content Placeholder 2">
            <a:extLst>
              <a:ext uri="{FF2B5EF4-FFF2-40B4-BE49-F238E27FC236}">
                <a16:creationId xmlns:a16="http://schemas.microsoft.com/office/drawing/2014/main" id="{1AAC0A7C-FD9B-89B8-107B-EF36BDAA1BBA}"/>
              </a:ext>
            </a:extLst>
          </p:cNvPr>
          <p:cNvSpPr>
            <a:spLocks noGrp="1"/>
          </p:cNvSpPr>
          <p:nvPr>
            <p:ph idx="1"/>
          </p:nvPr>
        </p:nvSpPr>
        <p:spPr>
          <a:solidFill>
            <a:schemeClr val="bg1">
              <a:alpha val="50000"/>
            </a:schemeClr>
          </a:solidFill>
        </p:spPr>
        <p:txBody>
          <a:bodyPr>
            <a:normAutofit/>
          </a:bodyPr>
          <a:lstStyle/>
          <a:p>
            <a:r>
              <a:rPr lang="en-US" dirty="0"/>
              <a:t>Predict color based on card text</a:t>
            </a:r>
          </a:p>
          <a:p>
            <a:r>
              <a:rPr lang="en-US" dirty="0"/>
              <a:t>Uncover storylines through flavor text topic modeling</a:t>
            </a:r>
          </a:p>
          <a:p>
            <a:r>
              <a:rPr lang="en-US" dirty="0"/>
              <a:t>Identify the positivity and negativity within each color</a:t>
            </a:r>
          </a:p>
        </p:txBody>
      </p:sp>
    </p:spTree>
    <p:extLst>
      <p:ext uri="{BB962C8B-B14F-4D97-AF65-F5344CB8AC3E}">
        <p14:creationId xmlns:p14="http://schemas.microsoft.com/office/powerpoint/2010/main" val="12941556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644A30-6FA5-4D6B-1999-2722EBD77E8D}"/>
              </a:ext>
            </a:extLst>
          </p:cNvPr>
          <p:cNvSpPr/>
          <p:nvPr/>
        </p:nvSpPr>
        <p:spPr>
          <a:xfrm>
            <a:off x="0" y="-2"/>
            <a:ext cx="5452903" cy="685800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C3CB43-8311-70FD-D248-AEE4168F566E}"/>
              </a:ext>
            </a:extLst>
          </p:cNvPr>
          <p:cNvSpPr>
            <a:spLocks noGrp="1"/>
          </p:cNvSpPr>
          <p:nvPr>
            <p:ph type="title"/>
          </p:nvPr>
        </p:nvSpPr>
        <p:spPr>
          <a:xfrm>
            <a:off x="804672" y="964692"/>
            <a:ext cx="3849624" cy="1188720"/>
          </a:xfrm>
          <a:noFill/>
          <a:ln>
            <a:solidFill>
              <a:schemeClr val="bg1"/>
            </a:solidFill>
          </a:ln>
        </p:spPr>
        <p:txBody>
          <a:bodyPr>
            <a:normAutofit/>
          </a:bodyPr>
          <a:lstStyle/>
          <a:p>
            <a:r>
              <a:rPr lang="en-US" dirty="0">
                <a:solidFill>
                  <a:schemeClr val="bg1"/>
                </a:solidFill>
              </a:rPr>
              <a:t>The Data</a:t>
            </a:r>
          </a:p>
        </p:txBody>
      </p:sp>
      <p:sp>
        <p:nvSpPr>
          <p:cNvPr id="3" name="Content Placeholder 2">
            <a:extLst>
              <a:ext uri="{FF2B5EF4-FFF2-40B4-BE49-F238E27FC236}">
                <a16:creationId xmlns:a16="http://schemas.microsoft.com/office/drawing/2014/main" id="{BD7F8EA7-3E6B-6672-BF70-87B3E481A334}"/>
              </a:ext>
            </a:extLst>
          </p:cNvPr>
          <p:cNvSpPr>
            <a:spLocks noGrp="1"/>
          </p:cNvSpPr>
          <p:nvPr>
            <p:ph idx="1"/>
          </p:nvPr>
        </p:nvSpPr>
        <p:spPr>
          <a:xfrm>
            <a:off x="804672" y="2638044"/>
            <a:ext cx="3849624" cy="3101983"/>
          </a:xfrm>
        </p:spPr>
        <p:txBody>
          <a:bodyPr>
            <a:normAutofit/>
          </a:bodyPr>
          <a:lstStyle/>
          <a:p>
            <a:r>
              <a:rPr lang="en-US" dirty="0">
                <a:solidFill>
                  <a:schemeClr val="bg1"/>
                </a:solidFill>
              </a:rPr>
              <a:t>Collected from </a:t>
            </a:r>
            <a:r>
              <a:rPr lang="en-US" dirty="0" err="1">
                <a:solidFill>
                  <a:schemeClr val="bg1"/>
                </a:solidFill>
              </a:rPr>
              <a:t>Scryfall</a:t>
            </a:r>
            <a:r>
              <a:rPr lang="en-US" dirty="0">
                <a:solidFill>
                  <a:schemeClr val="bg1"/>
                </a:solidFill>
              </a:rPr>
              <a:t> API</a:t>
            </a:r>
          </a:p>
          <a:p>
            <a:r>
              <a:rPr lang="en-US" dirty="0">
                <a:solidFill>
                  <a:schemeClr val="bg1"/>
                </a:solidFill>
              </a:rPr>
              <a:t>Approx. 12,000 cards</a:t>
            </a:r>
          </a:p>
          <a:p>
            <a:r>
              <a:rPr lang="en-US" dirty="0">
                <a:solidFill>
                  <a:schemeClr val="bg1"/>
                </a:solidFill>
              </a:rPr>
              <a:t>Even distribution among colors</a:t>
            </a:r>
          </a:p>
          <a:p>
            <a:r>
              <a:rPr lang="en-US" dirty="0">
                <a:solidFill>
                  <a:schemeClr val="bg1"/>
                </a:solidFill>
              </a:rPr>
              <a:t>Identified main tuning opportunity</a:t>
            </a:r>
          </a:p>
          <a:p>
            <a:pPr lvl="1"/>
            <a:r>
              <a:rPr lang="en-US" dirty="0">
                <a:solidFill>
                  <a:schemeClr val="bg1"/>
                </a:solidFill>
              </a:rPr>
              <a:t>MTG stop words</a:t>
            </a:r>
          </a:p>
        </p:txBody>
      </p:sp>
      <p:pic>
        <p:nvPicPr>
          <p:cNvPr id="5" name="Picture 4" descr="A graph of different colors&#10;&#10;Description automatically generated">
            <a:extLst>
              <a:ext uri="{FF2B5EF4-FFF2-40B4-BE49-F238E27FC236}">
                <a16:creationId xmlns:a16="http://schemas.microsoft.com/office/drawing/2014/main" id="{5453B2D6-AE80-CD57-08EC-1D74372BBD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7" r="2142" b="-2"/>
          <a:stretch/>
        </p:blipFill>
        <p:spPr>
          <a:xfrm>
            <a:off x="5526535" y="104704"/>
            <a:ext cx="6591833" cy="3101983"/>
          </a:xfrm>
          <a:prstGeom prst="rect">
            <a:avLst/>
          </a:prstGeom>
        </p:spPr>
      </p:pic>
      <p:pic>
        <p:nvPicPr>
          <p:cNvPr id="6" name="Picture 5" descr="A close up of words&#10;&#10;Description automatically generated">
            <a:extLst>
              <a:ext uri="{FF2B5EF4-FFF2-40B4-BE49-F238E27FC236}">
                <a16:creationId xmlns:a16="http://schemas.microsoft.com/office/drawing/2014/main" id="{E21E9998-6473-C003-227F-203D64FE09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42" r="2" b="2658"/>
          <a:stretch/>
        </p:blipFill>
        <p:spPr>
          <a:xfrm>
            <a:off x="5452903" y="3447288"/>
            <a:ext cx="6739097" cy="3410712"/>
          </a:xfrm>
          <a:prstGeom prst="rect">
            <a:avLst/>
          </a:prstGeom>
        </p:spPr>
      </p:pic>
    </p:spTree>
    <p:extLst>
      <p:ext uri="{BB962C8B-B14F-4D97-AF65-F5344CB8AC3E}">
        <p14:creationId xmlns:p14="http://schemas.microsoft.com/office/powerpoint/2010/main" val="184647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laneswalking For Beginners -- Why You Should Get Into &quot;Magic: The Gathering&quot;  • The Daily Fandom">
            <a:extLst>
              <a:ext uri="{FF2B5EF4-FFF2-40B4-BE49-F238E27FC236}">
                <a16:creationId xmlns:a16="http://schemas.microsoft.com/office/drawing/2014/main" id="{984139AF-17CF-20BF-6B75-1EC6DAA799E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8216" b="7514"/>
          <a:stretch/>
        </p:blipFill>
        <p:spPr bwMode="auto">
          <a:xfrm>
            <a:off x="20" y="10"/>
            <a:ext cx="12191980" cy="6857990"/>
          </a:xfrm>
          <a:prstGeom prst="rect">
            <a:avLst/>
          </a:prstGeom>
          <a:noFill/>
          <a:ln>
            <a:noFill/>
          </a:ln>
        </p:spPr>
      </p:pic>
      <p:sp>
        <p:nvSpPr>
          <p:cNvPr id="2" name="Title 1">
            <a:extLst>
              <a:ext uri="{FF2B5EF4-FFF2-40B4-BE49-F238E27FC236}">
                <a16:creationId xmlns:a16="http://schemas.microsoft.com/office/drawing/2014/main" id="{20B249F7-5EDF-0FEC-5C7D-2FF8F98A002A}"/>
              </a:ext>
            </a:extLst>
          </p:cNvPr>
          <p:cNvSpPr>
            <a:spLocks noGrp="1"/>
          </p:cNvSpPr>
          <p:nvPr>
            <p:ph type="title"/>
          </p:nvPr>
        </p:nvSpPr>
        <p:spPr>
          <a:xfrm>
            <a:off x="2231136" y="964692"/>
            <a:ext cx="7729728" cy="1188720"/>
          </a:xfrm>
          <a:solidFill>
            <a:schemeClr val="bg1">
              <a:alpha val="51000"/>
            </a:schemeClr>
          </a:solidFill>
          <a:ln>
            <a:noFill/>
          </a:ln>
        </p:spPr>
        <p:txBody>
          <a:bodyPr>
            <a:normAutofit/>
          </a:bodyPr>
          <a:lstStyle/>
          <a:p>
            <a:r>
              <a:rPr lang="en-US">
                <a:solidFill>
                  <a:schemeClr val="tx1"/>
                </a:solidFill>
              </a:rPr>
              <a:t>Models and Methods</a:t>
            </a:r>
          </a:p>
        </p:txBody>
      </p:sp>
      <p:sp>
        <p:nvSpPr>
          <p:cNvPr id="3" name="Content Placeholder 2">
            <a:extLst>
              <a:ext uri="{FF2B5EF4-FFF2-40B4-BE49-F238E27FC236}">
                <a16:creationId xmlns:a16="http://schemas.microsoft.com/office/drawing/2014/main" id="{BE479907-3F5C-C475-3F06-8E2970A6DF7B}"/>
              </a:ext>
            </a:extLst>
          </p:cNvPr>
          <p:cNvSpPr>
            <a:spLocks noGrp="1"/>
          </p:cNvSpPr>
          <p:nvPr>
            <p:ph idx="1"/>
          </p:nvPr>
        </p:nvSpPr>
        <p:spPr>
          <a:xfrm>
            <a:off x="2231136" y="2638044"/>
            <a:ext cx="7729728" cy="3101983"/>
          </a:xfrm>
          <a:solidFill>
            <a:schemeClr val="bg1">
              <a:alpha val="49916"/>
            </a:schemeClr>
          </a:solidFill>
        </p:spPr>
        <p:txBody>
          <a:bodyPr>
            <a:normAutofit/>
          </a:bodyPr>
          <a:lstStyle/>
          <a:p>
            <a:r>
              <a:rPr lang="en-US" dirty="0"/>
              <a:t>Classification Models</a:t>
            </a:r>
          </a:p>
          <a:p>
            <a:pPr lvl="1"/>
            <a:r>
              <a:rPr lang="en-US" dirty="0"/>
              <a:t>Naïve Bayes</a:t>
            </a:r>
          </a:p>
          <a:p>
            <a:pPr lvl="1"/>
            <a:r>
              <a:rPr lang="en-US" dirty="0"/>
              <a:t>Decision Trees</a:t>
            </a:r>
          </a:p>
          <a:p>
            <a:pPr lvl="1"/>
            <a:r>
              <a:rPr lang="en-US" dirty="0"/>
              <a:t>Support Vector Machines</a:t>
            </a:r>
          </a:p>
          <a:p>
            <a:r>
              <a:rPr lang="en-US" dirty="0"/>
              <a:t>Topic Modeling</a:t>
            </a:r>
          </a:p>
          <a:p>
            <a:pPr lvl="1"/>
            <a:r>
              <a:rPr lang="en-US" dirty="0"/>
              <a:t>Latent Dirichlet Allocation</a:t>
            </a:r>
          </a:p>
          <a:p>
            <a:r>
              <a:rPr lang="en-US" dirty="0"/>
              <a:t>VADER Sentiment Intensity Analyzer</a:t>
            </a:r>
          </a:p>
        </p:txBody>
      </p:sp>
    </p:spTree>
    <p:extLst>
      <p:ext uri="{BB962C8B-B14F-4D97-AF65-F5344CB8AC3E}">
        <p14:creationId xmlns:p14="http://schemas.microsoft.com/office/powerpoint/2010/main" val="13343185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61B5E9-CBF0-A44C-382C-33C0C4EA11C2}"/>
              </a:ext>
            </a:extLst>
          </p:cNvPr>
          <p:cNvSpPr/>
          <p:nvPr/>
        </p:nvSpPr>
        <p:spPr>
          <a:xfrm>
            <a:off x="0" y="-2"/>
            <a:ext cx="5452903" cy="685800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AE1417-90A8-4A80-9D69-E880469444FF}"/>
              </a:ext>
            </a:extLst>
          </p:cNvPr>
          <p:cNvSpPr>
            <a:spLocks noGrp="1"/>
          </p:cNvSpPr>
          <p:nvPr>
            <p:ph type="title"/>
          </p:nvPr>
        </p:nvSpPr>
        <p:spPr>
          <a:xfrm>
            <a:off x="804672" y="964692"/>
            <a:ext cx="3849624" cy="1188720"/>
          </a:xfrm>
          <a:noFill/>
          <a:ln>
            <a:solidFill>
              <a:schemeClr val="bg1"/>
            </a:solidFill>
          </a:ln>
        </p:spPr>
        <p:txBody>
          <a:bodyPr>
            <a:normAutofit/>
          </a:bodyPr>
          <a:lstStyle/>
          <a:p>
            <a:r>
              <a:rPr lang="en-US" sz="2600" dirty="0">
                <a:solidFill>
                  <a:schemeClr val="bg1"/>
                </a:solidFill>
              </a:rPr>
              <a:t>Not all models were successful</a:t>
            </a:r>
          </a:p>
        </p:txBody>
      </p:sp>
      <p:sp>
        <p:nvSpPr>
          <p:cNvPr id="3" name="Content Placeholder 2">
            <a:extLst>
              <a:ext uri="{FF2B5EF4-FFF2-40B4-BE49-F238E27FC236}">
                <a16:creationId xmlns:a16="http://schemas.microsoft.com/office/drawing/2014/main" id="{C677DB50-CDEA-FF76-9ABA-06B4BBB4735A}"/>
              </a:ext>
            </a:extLst>
          </p:cNvPr>
          <p:cNvSpPr>
            <a:spLocks noGrp="1"/>
          </p:cNvSpPr>
          <p:nvPr>
            <p:ph idx="1"/>
          </p:nvPr>
        </p:nvSpPr>
        <p:spPr>
          <a:xfrm>
            <a:off x="804672" y="2638044"/>
            <a:ext cx="3849624" cy="3101983"/>
          </a:xfrm>
        </p:spPr>
        <p:txBody>
          <a:bodyPr>
            <a:normAutofit/>
          </a:bodyPr>
          <a:lstStyle/>
          <a:p>
            <a:r>
              <a:rPr lang="en-US" dirty="0">
                <a:solidFill>
                  <a:schemeClr val="bg1"/>
                </a:solidFill>
              </a:rPr>
              <a:t>Decision Trees performed very poorly</a:t>
            </a:r>
          </a:p>
          <a:p>
            <a:r>
              <a:rPr lang="en-US" dirty="0">
                <a:solidFill>
                  <a:schemeClr val="bg1"/>
                </a:solidFill>
              </a:rPr>
              <a:t>Tuning did not improve results</a:t>
            </a:r>
          </a:p>
          <a:p>
            <a:r>
              <a:rPr lang="en-US" dirty="0">
                <a:solidFill>
                  <a:schemeClr val="bg1"/>
                </a:solidFill>
              </a:rPr>
              <a:t>Too many classes to predict</a:t>
            </a:r>
          </a:p>
          <a:p>
            <a:r>
              <a:rPr lang="en-US" dirty="0">
                <a:solidFill>
                  <a:schemeClr val="bg1"/>
                </a:solidFill>
              </a:rPr>
              <a:t>Trees too large and uninterpretable</a:t>
            </a:r>
          </a:p>
        </p:txBody>
      </p:sp>
      <p:pic>
        <p:nvPicPr>
          <p:cNvPr id="7" name="Picture 6" descr="A chart of different colors&#10;&#10;Description automatically generated">
            <a:extLst>
              <a:ext uri="{FF2B5EF4-FFF2-40B4-BE49-F238E27FC236}">
                <a16:creationId xmlns:a16="http://schemas.microsoft.com/office/drawing/2014/main" id="{B91B2C05-761B-1D81-6FBD-423EA6893A39}"/>
              </a:ext>
            </a:extLst>
          </p:cNvPr>
          <p:cNvPicPr>
            <a:picLocks noChangeAspect="1"/>
          </p:cNvPicPr>
          <p:nvPr/>
        </p:nvPicPr>
        <p:blipFill rotWithShape="1">
          <a:blip r:embed="rId3"/>
          <a:srcRect t="1520" r="2" b="54"/>
          <a:stretch/>
        </p:blipFill>
        <p:spPr>
          <a:xfrm>
            <a:off x="6131392" y="2564477"/>
            <a:ext cx="5452628" cy="4293523"/>
          </a:xfrm>
          <a:prstGeom prst="rect">
            <a:avLst/>
          </a:prstGeom>
        </p:spPr>
      </p:pic>
      <p:pic>
        <p:nvPicPr>
          <p:cNvPr id="5" name="Picture 4" descr="A graph of a structure&#10;&#10;Description automatically generated with medium confidence">
            <a:extLst>
              <a:ext uri="{FF2B5EF4-FFF2-40B4-BE49-F238E27FC236}">
                <a16:creationId xmlns:a16="http://schemas.microsoft.com/office/drawing/2014/main" id="{FBAC73E8-B6C7-7D83-C8E0-71B700272E11}"/>
              </a:ext>
            </a:extLst>
          </p:cNvPr>
          <p:cNvPicPr>
            <a:picLocks noChangeAspect="1"/>
          </p:cNvPicPr>
          <p:nvPr/>
        </p:nvPicPr>
        <p:blipFill rotWithShape="1">
          <a:blip r:embed="rId4"/>
          <a:srcRect t="11947" r="2" b="11948"/>
          <a:stretch/>
        </p:blipFill>
        <p:spPr>
          <a:xfrm>
            <a:off x="6452803" y="130196"/>
            <a:ext cx="4809805" cy="2434281"/>
          </a:xfrm>
          <a:prstGeom prst="rect">
            <a:avLst/>
          </a:prstGeom>
        </p:spPr>
      </p:pic>
    </p:spTree>
    <p:extLst>
      <p:ext uri="{BB962C8B-B14F-4D97-AF65-F5344CB8AC3E}">
        <p14:creationId xmlns:p14="http://schemas.microsoft.com/office/powerpoint/2010/main" val="128561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00B0B-B909-59FE-BDAE-E99ADE0AE8AC}"/>
              </a:ext>
            </a:extLst>
          </p:cNvPr>
          <p:cNvSpPr>
            <a:spLocks noGrp="1"/>
          </p:cNvSpPr>
          <p:nvPr>
            <p:ph type="title"/>
          </p:nvPr>
        </p:nvSpPr>
        <p:spPr>
          <a:xfrm>
            <a:off x="494675" y="643467"/>
            <a:ext cx="3657600" cy="1728044"/>
          </a:xfrm>
          <a:noFill/>
          <a:ln>
            <a:solidFill>
              <a:schemeClr val="bg1"/>
            </a:solidFill>
          </a:ln>
        </p:spPr>
        <p:txBody>
          <a:bodyPr wrap="square">
            <a:normAutofit fontScale="90000"/>
          </a:bodyPr>
          <a:lstStyle/>
          <a:p>
            <a:r>
              <a:rPr lang="en-US" dirty="0">
                <a:solidFill>
                  <a:schemeClr val="bg1"/>
                </a:solidFill>
              </a:rPr>
              <a:t>Support Vector machines:</a:t>
            </a:r>
            <a:br>
              <a:rPr lang="en-US" sz="1800" dirty="0">
                <a:solidFill>
                  <a:schemeClr val="bg1"/>
                </a:solidFill>
              </a:rPr>
            </a:br>
            <a:r>
              <a:rPr lang="en-US" sz="1800" dirty="0">
                <a:solidFill>
                  <a:schemeClr val="bg1"/>
                </a:solidFill>
              </a:rPr>
              <a:t>The best performing model</a:t>
            </a:r>
          </a:p>
        </p:txBody>
      </p:sp>
      <p:sp>
        <p:nvSpPr>
          <p:cNvPr id="3" name="Content Placeholder 2">
            <a:extLst>
              <a:ext uri="{FF2B5EF4-FFF2-40B4-BE49-F238E27FC236}">
                <a16:creationId xmlns:a16="http://schemas.microsoft.com/office/drawing/2014/main" id="{AD1C06B5-AD78-6AC4-15DC-B55BB8400B0A}"/>
              </a:ext>
            </a:extLst>
          </p:cNvPr>
          <p:cNvSpPr>
            <a:spLocks noGrp="1"/>
          </p:cNvSpPr>
          <p:nvPr>
            <p:ph idx="1"/>
          </p:nvPr>
        </p:nvSpPr>
        <p:spPr>
          <a:xfrm>
            <a:off x="643468" y="2638044"/>
            <a:ext cx="3363974" cy="3415622"/>
          </a:xfrm>
        </p:spPr>
        <p:txBody>
          <a:bodyPr>
            <a:normAutofit/>
          </a:bodyPr>
          <a:lstStyle/>
          <a:p>
            <a:pPr>
              <a:lnSpc>
                <a:spcPct val="90000"/>
              </a:lnSpc>
            </a:pPr>
            <a:r>
              <a:rPr lang="en-US" dirty="0">
                <a:solidFill>
                  <a:schemeClr val="bg1"/>
                </a:solidFill>
              </a:rPr>
              <a:t>All SVM outperformed other model types</a:t>
            </a:r>
          </a:p>
          <a:p>
            <a:pPr>
              <a:lnSpc>
                <a:spcPct val="90000"/>
              </a:lnSpc>
            </a:pPr>
            <a:r>
              <a:rPr lang="en-US" dirty="0">
                <a:solidFill>
                  <a:schemeClr val="bg1"/>
                </a:solidFill>
              </a:rPr>
              <a:t>Consistent accuracy across classes</a:t>
            </a:r>
          </a:p>
          <a:p>
            <a:pPr>
              <a:lnSpc>
                <a:spcPct val="90000"/>
              </a:lnSpc>
            </a:pPr>
            <a:r>
              <a:rPr lang="en-US" dirty="0">
                <a:solidFill>
                  <a:schemeClr val="bg1"/>
                </a:solidFill>
              </a:rPr>
              <a:t>RBF kernel was most successful</a:t>
            </a:r>
          </a:p>
          <a:p>
            <a:pPr>
              <a:lnSpc>
                <a:spcPct val="90000"/>
              </a:lnSpc>
            </a:pPr>
            <a:r>
              <a:rPr lang="en-US" dirty="0">
                <a:solidFill>
                  <a:schemeClr val="bg1"/>
                </a:solidFill>
              </a:rPr>
              <a:t>Best performing model</a:t>
            </a:r>
          </a:p>
          <a:p>
            <a:pPr lvl="1">
              <a:lnSpc>
                <a:spcPct val="90000"/>
              </a:lnSpc>
            </a:pPr>
            <a:r>
              <a:rPr lang="en-US" dirty="0">
                <a:solidFill>
                  <a:schemeClr val="bg1"/>
                </a:solidFill>
              </a:rPr>
              <a:t>65% overall accuracy</a:t>
            </a:r>
          </a:p>
          <a:p>
            <a:pPr lvl="1">
              <a:lnSpc>
                <a:spcPct val="90000"/>
              </a:lnSpc>
            </a:pPr>
            <a:r>
              <a:rPr lang="en-US" dirty="0">
                <a:solidFill>
                  <a:schemeClr val="bg1"/>
                </a:solidFill>
              </a:rPr>
              <a:t>RBF kernel, binary CV, 350 unigram word features, MTG stop words removed </a:t>
            </a:r>
          </a:p>
        </p:txBody>
      </p:sp>
      <p:pic>
        <p:nvPicPr>
          <p:cNvPr id="5" name="Picture 4" descr="A colorful squares with numbers&#10;&#10;Description automatically generated with medium confidence">
            <a:extLst>
              <a:ext uri="{FF2B5EF4-FFF2-40B4-BE49-F238E27FC236}">
                <a16:creationId xmlns:a16="http://schemas.microsoft.com/office/drawing/2014/main" id="{E0F01404-1ABD-0682-29E5-937E916E3611}"/>
              </a:ext>
            </a:extLst>
          </p:cNvPr>
          <p:cNvPicPr>
            <a:picLocks noChangeAspect="1"/>
          </p:cNvPicPr>
          <p:nvPr/>
        </p:nvPicPr>
        <p:blipFill>
          <a:blip r:embed="rId3"/>
          <a:stretch>
            <a:fillRect/>
          </a:stretch>
        </p:blipFill>
        <p:spPr>
          <a:xfrm>
            <a:off x="5297763" y="871700"/>
            <a:ext cx="6250769" cy="4953732"/>
          </a:xfrm>
          <a:prstGeom prst="rect">
            <a:avLst/>
          </a:prstGeom>
        </p:spPr>
      </p:pic>
    </p:spTree>
    <p:extLst>
      <p:ext uri="{BB962C8B-B14F-4D97-AF65-F5344CB8AC3E}">
        <p14:creationId xmlns:p14="http://schemas.microsoft.com/office/powerpoint/2010/main" val="4036471407"/>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{D8BA20C1-75ED-0A41-BD6A-423F469E843B}tf10001120</Template>
  <TotalTime>6536</TotalTime>
  <Words>2161</Words>
  <Application>Microsoft Macintosh PowerPoint</Application>
  <PresentationFormat>Widescreen</PresentationFormat>
  <Paragraphs>154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Andale Mono</vt:lpstr>
      <vt:lpstr>Arial</vt:lpstr>
      <vt:lpstr>Calibri</vt:lpstr>
      <vt:lpstr>Garamond</vt:lpstr>
      <vt:lpstr>Times New Roman</vt:lpstr>
      <vt:lpstr>Trebuchet MS</vt:lpstr>
      <vt:lpstr>Parcel</vt:lpstr>
      <vt:lpstr>Improving game Development:  Magic the gathering</vt:lpstr>
      <vt:lpstr>Agenda</vt:lpstr>
      <vt:lpstr>History of mtg</vt:lpstr>
      <vt:lpstr>MTG Today</vt:lpstr>
      <vt:lpstr>Goals</vt:lpstr>
      <vt:lpstr>The Data</vt:lpstr>
      <vt:lpstr>Models and Methods</vt:lpstr>
      <vt:lpstr>Not all models were successful</vt:lpstr>
      <vt:lpstr>Support Vector machines: The best performing model</vt:lpstr>
      <vt:lpstr>Topic modeling with lda</vt:lpstr>
      <vt:lpstr>Sentiment analysis with vader</vt:lpstr>
      <vt:lpstr>Conclusions</vt:lpstr>
      <vt:lpstr>Next steps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game Development: Magic the gathering</dc:title>
  <dc:creator>Bryan D'Amico</dc:creator>
  <cp:lastModifiedBy>Bryan D'Amico</cp:lastModifiedBy>
  <cp:revision>27</cp:revision>
  <dcterms:created xsi:type="dcterms:W3CDTF">2023-08-10T23:52:03Z</dcterms:created>
  <dcterms:modified xsi:type="dcterms:W3CDTF">2023-09-17T19:37:28Z</dcterms:modified>
</cp:coreProperties>
</file>